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_rels/slide1.xml.rels" ContentType="application/vnd.openxmlformats-package.relationships+xml"/>
  <Override PartName="/ppt/media/image3.png" ContentType="image/png"/>
  <Override PartName="/ppt/media/image1.jpeg" ContentType="image/jpeg"/>
  <Override PartName="/ppt/media/image2.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Lst>
  <p:sldSz cx="30279975" cy="42806937"/>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14160" y="1714320"/>
            <a:ext cx="27250920" cy="7134120"/>
          </a:xfrm>
          <a:prstGeom prst="rect">
            <a:avLst/>
          </a:prstGeom>
        </p:spPr>
        <p:txBody>
          <a:bodyPr lIns="90000" rIns="90000" tIns="46800" bIns="46800" anchor="ctr">
            <a:spAutoFit/>
          </a:bodyPr>
          <a:p>
            <a:pPr algn="ctr"/>
            <a:endParaRPr b="0" lang="ru-RU" sz="4400" spc="-1" strike="noStrike">
              <a:solidFill>
                <a:srgbClr val="000000"/>
              </a:solidFill>
              <a:latin typeface="Arial"/>
            </a:endParaRPr>
          </a:p>
        </p:txBody>
      </p:sp>
      <p:sp>
        <p:nvSpPr>
          <p:cNvPr id="27" name="PlaceHolder 2"/>
          <p:cNvSpPr>
            <a:spLocks noGrp="1"/>
          </p:cNvSpPr>
          <p:nvPr>
            <p:ph type="body"/>
          </p:nvPr>
        </p:nvSpPr>
        <p:spPr>
          <a:xfrm>
            <a:off x="1514160" y="9988200"/>
            <a:ext cx="27250920" cy="13475520"/>
          </a:xfrm>
          <a:prstGeom prst="rect">
            <a:avLst/>
          </a:prstGeom>
        </p:spPr>
        <p:txBody>
          <a:bodyPr lIns="90000" rIns="90000" tIns="46800" bIns="46800">
            <a:normAutofit/>
          </a:bodyPr>
          <a:p>
            <a:endParaRPr b="0" lang="ru-RU" sz="3200" spc="-1" strike="noStrike">
              <a:solidFill>
                <a:srgbClr val="000000"/>
              </a:solidFill>
              <a:latin typeface="Arial"/>
            </a:endParaRPr>
          </a:p>
        </p:txBody>
      </p:sp>
      <p:sp>
        <p:nvSpPr>
          <p:cNvPr id="28" name="PlaceHolder 3"/>
          <p:cNvSpPr>
            <a:spLocks noGrp="1"/>
          </p:cNvSpPr>
          <p:nvPr>
            <p:ph type="body"/>
          </p:nvPr>
        </p:nvSpPr>
        <p:spPr>
          <a:xfrm>
            <a:off x="1514160" y="24744240"/>
            <a:ext cx="27250920" cy="13475520"/>
          </a:xfrm>
          <a:prstGeom prst="rect">
            <a:avLst/>
          </a:prstGeom>
        </p:spPr>
        <p:txBody>
          <a:bodyPr lIns="90000" rIns="90000" tIns="46800" bIns="46800">
            <a:normAutofit/>
          </a:bodyPr>
          <a:p>
            <a:endParaRPr b="0" lang="ru-RU"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14160" y="1714320"/>
            <a:ext cx="27250920" cy="7134120"/>
          </a:xfrm>
          <a:prstGeom prst="rect">
            <a:avLst/>
          </a:prstGeom>
        </p:spPr>
        <p:txBody>
          <a:bodyPr lIns="90000" rIns="90000" tIns="46800" bIns="46800" anchor="ctr">
            <a:spAutoFit/>
          </a:bodyPr>
          <a:p>
            <a:pPr algn="ctr"/>
            <a:endParaRPr b="0" lang="ru-RU" sz="4400" spc="-1" strike="noStrike">
              <a:solidFill>
                <a:srgbClr val="000000"/>
              </a:solidFill>
              <a:latin typeface="Arial"/>
            </a:endParaRPr>
          </a:p>
        </p:txBody>
      </p:sp>
      <p:sp>
        <p:nvSpPr>
          <p:cNvPr id="30" name="PlaceHolder 2"/>
          <p:cNvSpPr>
            <a:spLocks noGrp="1"/>
          </p:cNvSpPr>
          <p:nvPr>
            <p:ph type="body"/>
          </p:nvPr>
        </p:nvSpPr>
        <p:spPr>
          <a:xfrm>
            <a:off x="1514160" y="9988200"/>
            <a:ext cx="13298400" cy="13475520"/>
          </a:xfrm>
          <a:prstGeom prst="rect">
            <a:avLst/>
          </a:prstGeom>
        </p:spPr>
        <p:txBody>
          <a:bodyPr lIns="90000" rIns="90000" tIns="46800" bIns="46800">
            <a:normAutofit/>
          </a:bodyPr>
          <a:p>
            <a:endParaRPr b="0" lang="ru-RU" sz="3200" spc="-1" strike="noStrike">
              <a:solidFill>
                <a:srgbClr val="000000"/>
              </a:solidFill>
              <a:latin typeface="Arial"/>
            </a:endParaRPr>
          </a:p>
        </p:txBody>
      </p:sp>
      <p:sp>
        <p:nvSpPr>
          <p:cNvPr id="31" name="PlaceHolder 3"/>
          <p:cNvSpPr>
            <a:spLocks noGrp="1"/>
          </p:cNvSpPr>
          <p:nvPr>
            <p:ph type="body"/>
          </p:nvPr>
        </p:nvSpPr>
        <p:spPr>
          <a:xfrm>
            <a:off x="15477840" y="9988200"/>
            <a:ext cx="13298400" cy="13475520"/>
          </a:xfrm>
          <a:prstGeom prst="rect">
            <a:avLst/>
          </a:prstGeom>
        </p:spPr>
        <p:txBody>
          <a:bodyPr lIns="90000" rIns="90000" tIns="46800" bIns="46800">
            <a:normAutofit/>
          </a:bodyPr>
          <a:p>
            <a:endParaRPr b="0" lang="ru-RU" sz="3200" spc="-1" strike="noStrike">
              <a:solidFill>
                <a:srgbClr val="000000"/>
              </a:solidFill>
              <a:latin typeface="Arial"/>
            </a:endParaRPr>
          </a:p>
        </p:txBody>
      </p:sp>
      <p:sp>
        <p:nvSpPr>
          <p:cNvPr id="32" name="PlaceHolder 4"/>
          <p:cNvSpPr>
            <a:spLocks noGrp="1"/>
          </p:cNvSpPr>
          <p:nvPr>
            <p:ph type="body"/>
          </p:nvPr>
        </p:nvSpPr>
        <p:spPr>
          <a:xfrm>
            <a:off x="1514160" y="24744240"/>
            <a:ext cx="13298400" cy="13475520"/>
          </a:xfrm>
          <a:prstGeom prst="rect">
            <a:avLst/>
          </a:prstGeom>
        </p:spPr>
        <p:txBody>
          <a:bodyPr lIns="90000" rIns="90000" tIns="46800" bIns="46800">
            <a:normAutofit/>
          </a:bodyPr>
          <a:p>
            <a:endParaRPr b="0" lang="ru-RU" sz="3200" spc="-1" strike="noStrike">
              <a:solidFill>
                <a:srgbClr val="000000"/>
              </a:solidFill>
              <a:latin typeface="Arial"/>
            </a:endParaRPr>
          </a:p>
        </p:txBody>
      </p:sp>
      <p:sp>
        <p:nvSpPr>
          <p:cNvPr id="33" name="PlaceHolder 5"/>
          <p:cNvSpPr>
            <a:spLocks noGrp="1"/>
          </p:cNvSpPr>
          <p:nvPr>
            <p:ph type="body"/>
          </p:nvPr>
        </p:nvSpPr>
        <p:spPr>
          <a:xfrm>
            <a:off x="15477840" y="24744240"/>
            <a:ext cx="13298400" cy="13475520"/>
          </a:xfrm>
          <a:prstGeom prst="rect">
            <a:avLst/>
          </a:prstGeom>
        </p:spPr>
        <p:txBody>
          <a:bodyPr lIns="90000" rIns="90000" tIns="46800" bIns="46800">
            <a:normAutofit/>
          </a:bodyPr>
          <a:p>
            <a:endParaRPr b="0" lang="ru-RU"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14160" y="1714320"/>
            <a:ext cx="27250920" cy="7134120"/>
          </a:xfrm>
          <a:prstGeom prst="rect">
            <a:avLst/>
          </a:prstGeom>
        </p:spPr>
        <p:txBody>
          <a:bodyPr lIns="90000" rIns="90000" tIns="46800" bIns="46800" anchor="ctr">
            <a:spAutoFit/>
          </a:bodyPr>
          <a:p>
            <a:pPr algn="ctr"/>
            <a:endParaRPr b="0" lang="ru-RU" sz="4400" spc="-1" strike="noStrike">
              <a:solidFill>
                <a:srgbClr val="000000"/>
              </a:solidFill>
              <a:latin typeface="Arial"/>
            </a:endParaRPr>
          </a:p>
        </p:txBody>
      </p:sp>
      <p:sp>
        <p:nvSpPr>
          <p:cNvPr id="35" name="PlaceHolder 2"/>
          <p:cNvSpPr>
            <a:spLocks noGrp="1"/>
          </p:cNvSpPr>
          <p:nvPr>
            <p:ph type="body"/>
          </p:nvPr>
        </p:nvSpPr>
        <p:spPr>
          <a:xfrm>
            <a:off x="1514160" y="9988200"/>
            <a:ext cx="8774640" cy="13475520"/>
          </a:xfrm>
          <a:prstGeom prst="rect">
            <a:avLst/>
          </a:prstGeom>
        </p:spPr>
        <p:txBody>
          <a:bodyPr lIns="90000" rIns="90000" tIns="46800" bIns="46800">
            <a:normAutofit/>
          </a:bodyPr>
          <a:p>
            <a:endParaRPr b="0" lang="ru-RU" sz="3200" spc="-1" strike="noStrike">
              <a:solidFill>
                <a:srgbClr val="000000"/>
              </a:solidFill>
              <a:latin typeface="Arial"/>
            </a:endParaRPr>
          </a:p>
        </p:txBody>
      </p:sp>
      <p:sp>
        <p:nvSpPr>
          <p:cNvPr id="36" name="PlaceHolder 3"/>
          <p:cNvSpPr>
            <a:spLocks noGrp="1"/>
          </p:cNvSpPr>
          <p:nvPr>
            <p:ph type="body"/>
          </p:nvPr>
        </p:nvSpPr>
        <p:spPr>
          <a:xfrm>
            <a:off x="10728000" y="9988200"/>
            <a:ext cx="8774640" cy="13475520"/>
          </a:xfrm>
          <a:prstGeom prst="rect">
            <a:avLst/>
          </a:prstGeom>
        </p:spPr>
        <p:txBody>
          <a:bodyPr lIns="90000" rIns="90000" tIns="46800" bIns="46800">
            <a:normAutofit/>
          </a:bodyPr>
          <a:p>
            <a:endParaRPr b="0" lang="ru-RU" sz="3200" spc="-1" strike="noStrike">
              <a:solidFill>
                <a:srgbClr val="000000"/>
              </a:solidFill>
              <a:latin typeface="Arial"/>
            </a:endParaRPr>
          </a:p>
        </p:txBody>
      </p:sp>
      <p:sp>
        <p:nvSpPr>
          <p:cNvPr id="37" name="PlaceHolder 4"/>
          <p:cNvSpPr>
            <a:spLocks noGrp="1"/>
          </p:cNvSpPr>
          <p:nvPr>
            <p:ph type="body"/>
          </p:nvPr>
        </p:nvSpPr>
        <p:spPr>
          <a:xfrm>
            <a:off x="19941840" y="9988200"/>
            <a:ext cx="8774640" cy="13475520"/>
          </a:xfrm>
          <a:prstGeom prst="rect">
            <a:avLst/>
          </a:prstGeom>
        </p:spPr>
        <p:txBody>
          <a:bodyPr lIns="90000" rIns="90000" tIns="46800" bIns="46800">
            <a:normAutofit/>
          </a:bodyPr>
          <a:p>
            <a:endParaRPr b="0" lang="ru-RU" sz="3200" spc="-1" strike="noStrike">
              <a:solidFill>
                <a:srgbClr val="000000"/>
              </a:solidFill>
              <a:latin typeface="Arial"/>
            </a:endParaRPr>
          </a:p>
        </p:txBody>
      </p:sp>
      <p:sp>
        <p:nvSpPr>
          <p:cNvPr id="38" name="PlaceHolder 5"/>
          <p:cNvSpPr>
            <a:spLocks noGrp="1"/>
          </p:cNvSpPr>
          <p:nvPr>
            <p:ph type="body"/>
          </p:nvPr>
        </p:nvSpPr>
        <p:spPr>
          <a:xfrm>
            <a:off x="1514160" y="24744240"/>
            <a:ext cx="8774640" cy="13475520"/>
          </a:xfrm>
          <a:prstGeom prst="rect">
            <a:avLst/>
          </a:prstGeom>
        </p:spPr>
        <p:txBody>
          <a:bodyPr lIns="90000" rIns="90000" tIns="46800" bIns="46800">
            <a:normAutofit/>
          </a:bodyPr>
          <a:p>
            <a:endParaRPr b="0" lang="ru-RU" sz="3200" spc="-1" strike="noStrike">
              <a:solidFill>
                <a:srgbClr val="000000"/>
              </a:solidFill>
              <a:latin typeface="Arial"/>
            </a:endParaRPr>
          </a:p>
        </p:txBody>
      </p:sp>
      <p:sp>
        <p:nvSpPr>
          <p:cNvPr id="39" name="PlaceHolder 6"/>
          <p:cNvSpPr>
            <a:spLocks noGrp="1"/>
          </p:cNvSpPr>
          <p:nvPr>
            <p:ph type="body"/>
          </p:nvPr>
        </p:nvSpPr>
        <p:spPr>
          <a:xfrm>
            <a:off x="10728000" y="24744240"/>
            <a:ext cx="8774640" cy="13475520"/>
          </a:xfrm>
          <a:prstGeom prst="rect">
            <a:avLst/>
          </a:prstGeom>
        </p:spPr>
        <p:txBody>
          <a:bodyPr lIns="90000" rIns="90000" tIns="46800" bIns="46800">
            <a:normAutofit/>
          </a:bodyPr>
          <a:p>
            <a:endParaRPr b="0" lang="ru-RU" sz="3200" spc="-1" strike="noStrike">
              <a:solidFill>
                <a:srgbClr val="000000"/>
              </a:solidFill>
              <a:latin typeface="Arial"/>
            </a:endParaRPr>
          </a:p>
        </p:txBody>
      </p:sp>
      <p:sp>
        <p:nvSpPr>
          <p:cNvPr id="40" name="PlaceHolder 7"/>
          <p:cNvSpPr>
            <a:spLocks noGrp="1"/>
          </p:cNvSpPr>
          <p:nvPr>
            <p:ph type="body"/>
          </p:nvPr>
        </p:nvSpPr>
        <p:spPr>
          <a:xfrm>
            <a:off x="19941840" y="24744240"/>
            <a:ext cx="8774640" cy="13475520"/>
          </a:xfrm>
          <a:prstGeom prst="rect">
            <a:avLst/>
          </a:prstGeom>
        </p:spPr>
        <p:txBody>
          <a:bodyPr lIns="90000" rIns="90000" tIns="46800" bIns="46800">
            <a:normAutofit/>
          </a:bodyPr>
          <a:p>
            <a:endParaRPr b="0" lang="ru-RU"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14160" y="1714320"/>
            <a:ext cx="27250920" cy="7134120"/>
          </a:xfrm>
          <a:prstGeom prst="rect">
            <a:avLst/>
          </a:prstGeom>
        </p:spPr>
        <p:txBody>
          <a:bodyPr lIns="90000" rIns="90000" tIns="46800" bIns="46800" anchor="ctr">
            <a:spAutoFit/>
          </a:bodyPr>
          <a:p>
            <a:pPr algn="ctr"/>
            <a:endParaRPr b="0" lang="ru-RU" sz="4400" spc="-1" strike="noStrike">
              <a:solidFill>
                <a:srgbClr val="000000"/>
              </a:solidFill>
              <a:latin typeface="Arial"/>
            </a:endParaRPr>
          </a:p>
        </p:txBody>
      </p:sp>
      <p:sp>
        <p:nvSpPr>
          <p:cNvPr id="6" name="PlaceHolder 2"/>
          <p:cNvSpPr>
            <a:spLocks noGrp="1"/>
          </p:cNvSpPr>
          <p:nvPr>
            <p:ph type="subTitle"/>
          </p:nvPr>
        </p:nvSpPr>
        <p:spPr>
          <a:xfrm>
            <a:off x="1514160" y="9988200"/>
            <a:ext cx="27250920" cy="28251000"/>
          </a:xfrm>
          <a:prstGeom prst="rect">
            <a:avLst/>
          </a:prstGeom>
        </p:spPr>
        <p:txBody>
          <a:bodyPr lIns="0" rIns="0" tIns="0" bIns="0" anchor="ctr">
            <a:spAutoFit/>
          </a:bodyPr>
          <a:p>
            <a:pPr algn="ctr">
              <a:spcBef>
                <a:spcPts val="799"/>
              </a:spcBef>
            </a:pPr>
            <a:endParaRPr b="0" lang="ru-RU" sz="32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14160" y="1714320"/>
            <a:ext cx="27250920" cy="7134120"/>
          </a:xfrm>
          <a:prstGeom prst="rect">
            <a:avLst/>
          </a:prstGeom>
        </p:spPr>
        <p:txBody>
          <a:bodyPr lIns="90000" rIns="90000" tIns="46800" bIns="46800" anchor="ctr">
            <a:spAutoFit/>
          </a:bodyPr>
          <a:p>
            <a:pPr algn="ctr"/>
            <a:endParaRPr b="0" lang="ru-RU" sz="4400" spc="-1" strike="noStrike">
              <a:solidFill>
                <a:srgbClr val="000000"/>
              </a:solidFill>
              <a:latin typeface="Arial"/>
            </a:endParaRPr>
          </a:p>
        </p:txBody>
      </p:sp>
      <p:sp>
        <p:nvSpPr>
          <p:cNvPr id="8" name="PlaceHolder 2"/>
          <p:cNvSpPr>
            <a:spLocks noGrp="1"/>
          </p:cNvSpPr>
          <p:nvPr>
            <p:ph type="body"/>
          </p:nvPr>
        </p:nvSpPr>
        <p:spPr>
          <a:xfrm>
            <a:off x="1514160" y="9988200"/>
            <a:ext cx="27250920" cy="28251000"/>
          </a:xfrm>
          <a:prstGeom prst="rect">
            <a:avLst/>
          </a:prstGeom>
        </p:spPr>
        <p:txBody>
          <a:bodyPr lIns="90000" rIns="90000" tIns="46800" bIns="46800">
            <a:normAutofit/>
          </a:bodyPr>
          <a:p>
            <a:endParaRPr b="0" lang="ru-RU"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14160" y="1714320"/>
            <a:ext cx="27250920" cy="7134120"/>
          </a:xfrm>
          <a:prstGeom prst="rect">
            <a:avLst/>
          </a:prstGeom>
        </p:spPr>
        <p:txBody>
          <a:bodyPr lIns="90000" rIns="90000" tIns="46800" bIns="46800" anchor="ctr">
            <a:spAutoFit/>
          </a:bodyPr>
          <a:p>
            <a:pPr algn="ctr"/>
            <a:endParaRPr b="0" lang="ru-RU" sz="4400" spc="-1" strike="noStrike">
              <a:solidFill>
                <a:srgbClr val="000000"/>
              </a:solidFill>
              <a:latin typeface="Arial"/>
            </a:endParaRPr>
          </a:p>
        </p:txBody>
      </p:sp>
      <p:sp>
        <p:nvSpPr>
          <p:cNvPr id="10" name="PlaceHolder 2"/>
          <p:cNvSpPr>
            <a:spLocks noGrp="1"/>
          </p:cNvSpPr>
          <p:nvPr>
            <p:ph type="body"/>
          </p:nvPr>
        </p:nvSpPr>
        <p:spPr>
          <a:xfrm>
            <a:off x="1514160" y="9988200"/>
            <a:ext cx="13298400" cy="28251000"/>
          </a:xfrm>
          <a:prstGeom prst="rect">
            <a:avLst/>
          </a:prstGeom>
        </p:spPr>
        <p:txBody>
          <a:bodyPr lIns="90000" rIns="90000" tIns="46800" bIns="46800">
            <a:normAutofit/>
          </a:bodyPr>
          <a:p>
            <a:endParaRPr b="0" lang="ru-RU" sz="3200" spc="-1" strike="noStrike">
              <a:solidFill>
                <a:srgbClr val="000000"/>
              </a:solidFill>
              <a:latin typeface="Arial"/>
            </a:endParaRPr>
          </a:p>
        </p:txBody>
      </p:sp>
      <p:sp>
        <p:nvSpPr>
          <p:cNvPr id="11" name="PlaceHolder 3"/>
          <p:cNvSpPr>
            <a:spLocks noGrp="1"/>
          </p:cNvSpPr>
          <p:nvPr>
            <p:ph type="body"/>
          </p:nvPr>
        </p:nvSpPr>
        <p:spPr>
          <a:xfrm>
            <a:off x="15477840" y="9988200"/>
            <a:ext cx="13298400" cy="28251000"/>
          </a:xfrm>
          <a:prstGeom prst="rect">
            <a:avLst/>
          </a:prstGeom>
        </p:spPr>
        <p:txBody>
          <a:bodyPr lIns="90000" rIns="90000" tIns="46800" bIns="46800">
            <a:normAutofit/>
          </a:bodyPr>
          <a:p>
            <a:endParaRPr b="0" lang="ru-RU" sz="3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14160" y="1714320"/>
            <a:ext cx="27250920" cy="7134120"/>
          </a:xfrm>
          <a:prstGeom prst="rect">
            <a:avLst/>
          </a:prstGeom>
        </p:spPr>
        <p:txBody>
          <a:bodyPr lIns="90000" rIns="90000" tIns="46800" bIns="46800" anchor="ctr">
            <a:spAutoFit/>
          </a:bodyPr>
          <a:p>
            <a:pPr algn="ctr"/>
            <a:endParaRPr b="0" lang="ru-RU" sz="4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14160" y="1714320"/>
            <a:ext cx="27250920" cy="33070680"/>
          </a:xfrm>
          <a:prstGeom prst="rect">
            <a:avLst/>
          </a:prstGeom>
        </p:spPr>
        <p:txBody>
          <a:bodyPr lIns="0" rIns="0" tIns="0" bIns="0" anchor="ctr">
            <a:spAutoFit/>
          </a:bodyPr>
          <a:p>
            <a:pPr algn="ctr">
              <a:spcBef>
                <a:spcPts val="799"/>
              </a:spcBef>
            </a:pPr>
            <a:endParaRPr b="0" lang="ru-RU"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14160" y="1714320"/>
            <a:ext cx="27250920" cy="7134120"/>
          </a:xfrm>
          <a:prstGeom prst="rect">
            <a:avLst/>
          </a:prstGeom>
        </p:spPr>
        <p:txBody>
          <a:bodyPr lIns="90000" rIns="90000" tIns="46800" bIns="46800" anchor="ctr">
            <a:spAutoFit/>
          </a:bodyPr>
          <a:p>
            <a:pPr algn="ctr"/>
            <a:endParaRPr b="0" lang="ru-RU" sz="4400" spc="-1" strike="noStrike">
              <a:solidFill>
                <a:srgbClr val="000000"/>
              </a:solidFill>
              <a:latin typeface="Arial"/>
            </a:endParaRPr>
          </a:p>
        </p:txBody>
      </p:sp>
      <p:sp>
        <p:nvSpPr>
          <p:cNvPr id="15" name="PlaceHolder 2"/>
          <p:cNvSpPr>
            <a:spLocks noGrp="1"/>
          </p:cNvSpPr>
          <p:nvPr>
            <p:ph type="body"/>
          </p:nvPr>
        </p:nvSpPr>
        <p:spPr>
          <a:xfrm>
            <a:off x="1514160" y="9988200"/>
            <a:ext cx="13298400" cy="13475520"/>
          </a:xfrm>
          <a:prstGeom prst="rect">
            <a:avLst/>
          </a:prstGeom>
        </p:spPr>
        <p:txBody>
          <a:bodyPr lIns="90000" rIns="90000" tIns="46800" bIns="46800">
            <a:normAutofit/>
          </a:bodyPr>
          <a:p>
            <a:endParaRPr b="0" lang="ru-RU" sz="3200" spc="-1" strike="noStrike">
              <a:solidFill>
                <a:srgbClr val="000000"/>
              </a:solidFill>
              <a:latin typeface="Arial"/>
            </a:endParaRPr>
          </a:p>
        </p:txBody>
      </p:sp>
      <p:sp>
        <p:nvSpPr>
          <p:cNvPr id="16" name="PlaceHolder 3"/>
          <p:cNvSpPr>
            <a:spLocks noGrp="1"/>
          </p:cNvSpPr>
          <p:nvPr>
            <p:ph type="body"/>
          </p:nvPr>
        </p:nvSpPr>
        <p:spPr>
          <a:xfrm>
            <a:off x="15477840" y="9988200"/>
            <a:ext cx="13298400" cy="28251000"/>
          </a:xfrm>
          <a:prstGeom prst="rect">
            <a:avLst/>
          </a:prstGeom>
        </p:spPr>
        <p:txBody>
          <a:bodyPr lIns="90000" rIns="90000" tIns="46800" bIns="46800">
            <a:normAutofit/>
          </a:bodyPr>
          <a:p>
            <a:endParaRPr b="0" lang="ru-RU" sz="3200" spc="-1" strike="noStrike">
              <a:solidFill>
                <a:srgbClr val="000000"/>
              </a:solidFill>
              <a:latin typeface="Arial"/>
            </a:endParaRPr>
          </a:p>
        </p:txBody>
      </p:sp>
      <p:sp>
        <p:nvSpPr>
          <p:cNvPr id="17" name="PlaceHolder 4"/>
          <p:cNvSpPr>
            <a:spLocks noGrp="1"/>
          </p:cNvSpPr>
          <p:nvPr>
            <p:ph type="body"/>
          </p:nvPr>
        </p:nvSpPr>
        <p:spPr>
          <a:xfrm>
            <a:off x="1514160" y="24744240"/>
            <a:ext cx="13298400" cy="13475520"/>
          </a:xfrm>
          <a:prstGeom prst="rect">
            <a:avLst/>
          </a:prstGeom>
        </p:spPr>
        <p:txBody>
          <a:bodyPr lIns="90000" rIns="90000" tIns="46800" bIns="46800">
            <a:normAutofit/>
          </a:bodyPr>
          <a:p>
            <a:endParaRPr b="0" lang="ru-RU"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14160" y="1714320"/>
            <a:ext cx="27250920" cy="7134120"/>
          </a:xfrm>
          <a:prstGeom prst="rect">
            <a:avLst/>
          </a:prstGeom>
        </p:spPr>
        <p:txBody>
          <a:bodyPr lIns="90000" rIns="90000" tIns="46800" bIns="46800" anchor="ctr">
            <a:spAutoFit/>
          </a:bodyPr>
          <a:p>
            <a:pPr algn="ctr"/>
            <a:endParaRPr b="0" lang="ru-RU" sz="4400" spc="-1" strike="noStrike">
              <a:solidFill>
                <a:srgbClr val="000000"/>
              </a:solidFill>
              <a:latin typeface="Arial"/>
            </a:endParaRPr>
          </a:p>
        </p:txBody>
      </p:sp>
      <p:sp>
        <p:nvSpPr>
          <p:cNvPr id="19" name="PlaceHolder 2"/>
          <p:cNvSpPr>
            <a:spLocks noGrp="1"/>
          </p:cNvSpPr>
          <p:nvPr>
            <p:ph type="body"/>
          </p:nvPr>
        </p:nvSpPr>
        <p:spPr>
          <a:xfrm>
            <a:off x="1514160" y="9988200"/>
            <a:ext cx="13298400" cy="28251000"/>
          </a:xfrm>
          <a:prstGeom prst="rect">
            <a:avLst/>
          </a:prstGeom>
        </p:spPr>
        <p:txBody>
          <a:bodyPr lIns="90000" rIns="90000" tIns="46800" bIns="46800">
            <a:normAutofit/>
          </a:bodyPr>
          <a:p>
            <a:endParaRPr b="0" lang="ru-RU" sz="3200" spc="-1" strike="noStrike">
              <a:solidFill>
                <a:srgbClr val="000000"/>
              </a:solidFill>
              <a:latin typeface="Arial"/>
            </a:endParaRPr>
          </a:p>
        </p:txBody>
      </p:sp>
      <p:sp>
        <p:nvSpPr>
          <p:cNvPr id="20" name="PlaceHolder 3"/>
          <p:cNvSpPr>
            <a:spLocks noGrp="1"/>
          </p:cNvSpPr>
          <p:nvPr>
            <p:ph type="body"/>
          </p:nvPr>
        </p:nvSpPr>
        <p:spPr>
          <a:xfrm>
            <a:off x="15477840" y="9988200"/>
            <a:ext cx="13298400" cy="13475520"/>
          </a:xfrm>
          <a:prstGeom prst="rect">
            <a:avLst/>
          </a:prstGeom>
        </p:spPr>
        <p:txBody>
          <a:bodyPr lIns="90000" rIns="90000" tIns="46800" bIns="46800">
            <a:normAutofit/>
          </a:bodyPr>
          <a:p>
            <a:endParaRPr b="0" lang="ru-RU" sz="3200" spc="-1" strike="noStrike">
              <a:solidFill>
                <a:srgbClr val="000000"/>
              </a:solidFill>
              <a:latin typeface="Arial"/>
            </a:endParaRPr>
          </a:p>
        </p:txBody>
      </p:sp>
      <p:sp>
        <p:nvSpPr>
          <p:cNvPr id="21" name="PlaceHolder 4"/>
          <p:cNvSpPr>
            <a:spLocks noGrp="1"/>
          </p:cNvSpPr>
          <p:nvPr>
            <p:ph type="body"/>
          </p:nvPr>
        </p:nvSpPr>
        <p:spPr>
          <a:xfrm>
            <a:off x="15477840" y="24744240"/>
            <a:ext cx="13298400" cy="13475520"/>
          </a:xfrm>
          <a:prstGeom prst="rect">
            <a:avLst/>
          </a:prstGeom>
        </p:spPr>
        <p:txBody>
          <a:bodyPr lIns="90000" rIns="90000" tIns="46800" bIns="46800">
            <a:normAutofit/>
          </a:bodyPr>
          <a:p>
            <a:endParaRPr b="0" lang="ru-RU"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14160" y="1714320"/>
            <a:ext cx="27250920" cy="7134120"/>
          </a:xfrm>
          <a:prstGeom prst="rect">
            <a:avLst/>
          </a:prstGeom>
        </p:spPr>
        <p:txBody>
          <a:bodyPr lIns="90000" rIns="90000" tIns="46800" bIns="46800" anchor="ctr">
            <a:spAutoFit/>
          </a:bodyPr>
          <a:p>
            <a:pPr algn="ctr"/>
            <a:endParaRPr b="0" lang="ru-RU" sz="4400" spc="-1" strike="noStrike">
              <a:solidFill>
                <a:srgbClr val="000000"/>
              </a:solidFill>
              <a:latin typeface="Arial"/>
            </a:endParaRPr>
          </a:p>
        </p:txBody>
      </p:sp>
      <p:sp>
        <p:nvSpPr>
          <p:cNvPr id="23" name="PlaceHolder 2"/>
          <p:cNvSpPr>
            <a:spLocks noGrp="1"/>
          </p:cNvSpPr>
          <p:nvPr>
            <p:ph type="body"/>
          </p:nvPr>
        </p:nvSpPr>
        <p:spPr>
          <a:xfrm>
            <a:off x="1514160" y="9988200"/>
            <a:ext cx="13298400" cy="13475520"/>
          </a:xfrm>
          <a:prstGeom prst="rect">
            <a:avLst/>
          </a:prstGeom>
        </p:spPr>
        <p:txBody>
          <a:bodyPr lIns="90000" rIns="90000" tIns="46800" bIns="46800">
            <a:normAutofit/>
          </a:bodyPr>
          <a:p>
            <a:endParaRPr b="0" lang="ru-RU" sz="3200" spc="-1" strike="noStrike">
              <a:solidFill>
                <a:srgbClr val="000000"/>
              </a:solidFill>
              <a:latin typeface="Arial"/>
            </a:endParaRPr>
          </a:p>
        </p:txBody>
      </p:sp>
      <p:sp>
        <p:nvSpPr>
          <p:cNvPr id="24" name="PlaceHolder 3"/>
          <p:cNvSpPr>
            <a:spLocks noGrp="1"/>
          </p:cNvSpPr>
          <p:nvPr>
            <p:ph type="body"/>
          </p:nvPr>
        </p:nvSpPr>
        <p:spPr>
          <a:xfrm>
            <a:off x="15477840" y="9988200"/>
            <a:ext cx="13298400" cy="13475520"/>
          </a:xfrm>
          <a:prstGeom prst="rect">
            <a:avLst/>
          </a:prstGeom>
        </p:spPr>
        <p:txBody>
          <a:bodyPr lIns="90000" rIns="90000" tIns="46800" bIns="46800">
            <a:normAutofit/>
          </a:bodyPr>
          <a:p>
            <a:endParaRPr b="0" lang="ru-RU" sz="3200" spc="-1" strike="noStrike">
              <a:solidFill>
                <a:srgbClr val="000000"/>
              </a:solidFill>
              <a:latin typeface="Arial"/>
            </a:endParaRPr>
          </a:p>
        </p:txBody>
      </p:sp>
      <p:sp>
        <p:nvSpPr>
          <p:cNvPr id="25" name="PlaceHolder 4"/>
          <p:cNvSpPr>
            <a:spLocks noGrp="1"/>
          </p:cNvSpPr>
          <p:nvPr>
            <p:ph type="body"/>
          </p:nvPr>
        </p:nvSpPr>
        <p:spPr>
          <a:xfrm>
            <a:off x="1514160" y="24744240"/>
            <a:ext cx="27250920" cy="13475520"/>
          </a:xfrm>
          <a:prstGeom prst="rect">
            <a:avLst/>
          </a:prstGeom>
        </p:spPr>
        <p:txBody>
          <a:bodyPr lIns="90000" rIns="90000" tIns="46800" bIns="46800">
            <a:normAutofit/>
          </a:bodyPr>
          <a:p>
            <a:endParaRPr b="0" lang="ru-RU"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14160" y="1714320"/>
            <a:ext cx="27250920" cy="7134120"/>
          </a:xfrm>
          <a:prstGeom prst="rect">
            <a:avLst/>
          </a:prstGeom>
        </p:spPr>
        <p:txBody>
          <a:bodyPr lIns="90000" rIns="90000" tIns="46800" bIns="46800" anchor="ctr">
            <a:noAutofit/>
          </a:bodyPr>
          <a:p>
            <a:pPr algn="ctr"/>
            <a:r>
              <a:rPr b="0" lang="ru-RU" sz="4400" spc="-1" strike="noStrike">
                <a:solidFill>
                  <a:srgbClr val="000000"/>
                </a:solidFill>
                <a:latin typeface="Arial"/>
              </a:rPr>
              <a:t>Для правки текста заглавия щёлкните мышью</a:t>
            </a:r>
            <a:endParaRPr b="0" lang="ru-RU" sz="4400" spc="-1" strike="noStrike">
              <a:solidFill>
                <a:srgbClr val="000000"/>
              </a:solidFill>
              <a:latin typeface="Arial"/>
            </a:endParaRPr>
          </a:p>
        </p:txBody>
      </p:sp>
      <p:sp>
        <p:nvSpPr>
          <p:cNvPr id="1" name="PlaceHolder 2"/>
          <p:cNvSpPr>
            <a:spLocks noGrp="1"/>
          </p:cNvSpPr>
          <p:nvPr>
            <p:ph type="body"/>
          </p:nvPr>
        </p:nvSpPr>
        <p:spPr>
          <a:xfrm>
            <a:off x="1514160" y="9988200"/>
            <a:ext cx="27250920" cy="28251000"/>
          </a:xfrm>
          <a:prstGeom prst="rect">
            <a:avLst/>
          </a:prstGeom>
        </p:spPr>
        <p:txBody>
          <a:bodyPr lIns="90000" rIns="90000" tIns="46800" bIns="46800">
            <a:normAutofit/>
          </a:bodyPr>
          <a:p>
            <a:pPr marL="342720" indent="-342720">
              <a:spcBef>
                <a:spcPts val="799"/>
              </a:spcBef>
              <a:buClr>
                <a:srgbClr val="000000"/>
              </a:buClr>
              <a:buFont typeface="Arial"/>
              <a:buChar char="•"/>
            </a:pPr>
            <a:r>
              <a:rPr b="0" lang="ru-RU" sz="3200" spc="-1" strike="noStrike">
                <a:solidFill>
                  <a:srgbClr val="000000"/>
                </a:solidFill>
                <a:latin typeface="Arial"/>
              </a:rPr>
              <a:t>Для правки структуры щёлкните мышью</a:t>
            </a:r>
            <a:endParaRPr b="0" lang="ru-RU" sz="3200" spc="-1" strike="noStrike">
              <a:solidFill>
                <a:srgbClr val="000000"/>
              </a:solidFill>
              <a:latin typeface="Arial"/>
            </a:endParaRPr>
          </a:p>
          <a:p>
            <a:pPr lvl="1" marL="742680" indent="-285480">
              <a:spcBef>
                <a:spcPts val="697"/>
              </a:spcBef>
              <a:buClr>
                <a:srgbClr val="000000"/>
              </a:buClr>
              <a:buFont typeface="Arial"/>
              <a:buChar char="–"/>
            </a:pPr>
            <a:r>
              <a:rPr b="0" lang="ru-RU" sz="2800" spc="-1" strike="noStrike">
                <a:solidFill>
                  <a:srgbClr val="000000"/>
                </a:solidFill>
                <a:latin typeface="Arial"/>
              </a:rPr>
              <a:t>Второй уровень структуры</a:t>
            </a:r>
            <a:endParaRPr b="0" lang="ru-RU" sz="2800" spc="-1" strike="noStrike">
              <a:solidFill>
                <a:srgbClr val="000000"/>
              </a:solidFill>
              <a:latin typeface="Arial"/>
            </a:endParaRPr>
          </a:p>
          <a:p>
            <a:pPr lvl="2" marL="1143000" indent="-228600">
              <a:spcBef>
                <a:spcPts val="598"/>
              </a:spcBef>
              <a:buClr>
                <a:srgbClr val="000000"/>
              </a:buClr>
              <a:buFont typeface="Arial"/>
              <a:buChar char="•"/>
            </a:pPr>
            <a:r>
              <a:rPr b="0" lang="ru-RU" sz="2400" spc="-1" strike="noStrike">
                <a:solidFill>
                  <a:srgbClr val="000000"/>
                </a:solidFill>
                <a:latin typeface="Arial"/>
              </a:rPr>
              <a:t>Третий уровень структуры</a:t>
            </a:r>
            <a:endParaRPr b="0" lang="ru-RU" sz="2400" spc="-1" strike="noStrike">
              <a:solidFill>
                <a:srgbClr val="000000"/>
              </a:solidFill>
              <a:latin typeface="Arial"/>
            </a:endParaRPr>
          </a:p>
          <a:p>
            <a:pPr lvl="3" marL="1600200" indent="-228600">
              <a:spcBef>
                <a:spcPts val="499"/>
              </a:spcBef>
              <a:buClr>
                <a:srgbClr val="000000"/>
              </a:buClr>
              <a:buFont typeface="Arial"/>
              <a:buChar char="–"/>
            </a:pPr>
            <a:r>
              <a:rPr b="0" lang="ru-RU" sz="2000" spc="-1" strike="noStrike">
                <a:solidFill>
                  <a:srgbClr val="000000"/>
                </a:solidFill>
                <a:latin typeface="Arial"/>
              </a:rPr>
              <a:t>Четвёртый уровень структуры</a:t>
            </a:r>
            <a:endParaRPr b="0" lang="ru-RU" sz="2000" spc="-1" strike="noStrike">
              <a:solidFill>
                <a:srgbClr val="000000"/>
              </a:solidFill>
              <a:latin typeface="Arial"/>
            </a:endParaRPr>
          </a:p>
          <a:p>
            <a:pPr lvl="4" marL="2057400" indent="-228600">
              <a:spcBef>
                <a:spcPts val="499"/>
              </a:spcBef>
              <a:buClr>
                <a:srgbClr val="000000"/>
              </a:buClr>
              <a:buFont typeface="Arial"/>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057400" indent="-228600">
              <a:spcBef>
                <a:spcPts val="499"/>
              </a:spcBef>
              <a:buClr>
                <a:srgbClr val="000000"/>
              </a:buClr>
              <a:buFont typeface="Arial"/>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2057400" indent="-228600">
              <a:spcBef>
                <a:spcPts val="499"/>
              </a:spcBef>
              <a:buClr>
                <a:srgbClr val="000000"/>
              </a:buClr>
              <a:buFont typeface="Arial"/>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
        <p:nvSpPr>
          <p:cNvPr id="2" name="PlaceHolder 3"/>
          <p:cNvSpPr>
            <a:spLocks noGrp="1"/>
          </p:cNvSpPr>
          <p:nvPr>
            <p:ph type="dt"/>
          </p:nvPr>
        </p:nvSpPr>
        <p:spPr>
          <a:xfrm>
            <a:off x="1514160" y="38984040"/>
            <a:ext cx="7064280" cy="2971800"/>
          </a:xfrm>
          <a:prstGeom prst="rect">
            <a:avLst/>
          </a:prstGeom>
        </p:spPr>
        <p:txBody>
          <a:bodyPr lIns="90000" rIns="90000" tIns="46800" bIns="46800">
            <a:noAutofit/>
          </a:bodyPr>
          <a:p>
            <a:pPr/>
            <a:r>
              <a:rPr b="0" lang="ru-RU" sz="1400" spc="-1" strike="noStrike">
                <a:solidFill>
                  <a:srgbClr val="000000"/>
                </a:solidFill>
                <a:latin typeface="Arial"/>
              </a:rPr>
              <a:t>&lt;дата/время&gt;</a:t>
            </a:r>
            <a:endParaRPr b="0" lang="ru-RU" sz="1400" spc="-1" strike="noStrike">
              <a:solidFill>
                <a:srgbClr val="000000"/>
              </a:solidFill>
              <a:latin typeface="Arial"/>
            </a:endParaRPr>
          </a:p>
        </p:txBody>
      </p:sp>
      <p:sp>
        <p:nvSpPr>
          <p:cNvPr id="3" name="PlaceHolder 4"/>
          <p:cNvSpPr>
            <a:spLocks noGrp="1"/>
          </p:cNvSpPr>
          <p:nvPr>
            <p:ph type="ftr"/>
          </p:nvPr>
        </p:nvSpPr>
        <p:spPr>
          <a:xfrm>
            <a:off x="10345320" y="38984040"/>
            <a:ext cx="9588600" cy="2971800"/>
          </a:xfrm>
          <a:prstGeom prst="rect">
            <a:avLst/>
          </a:prstGeom>
        </p:spPr>
        <p:txBody>
          <a:bodyPr lIns="90000" rIns="90000" tIns="46800" bIns="46800">
            <a:noAutofit/>
          </a:bodyPr>
          <a:p>
            <a:pPr algn="ctr"/>
            <a:r>
              <a:rPr b="0" lang="ru-RU" sz="1400" spc="-1" strike="noStrike">
                <a:solidFill>
                  <a:srgbClr val="000000"/>
                </a:solidFill>
                <a:latin typeface="Arial"/>
              </a:rPr>
              <a:t>&lt;нижний колонтитул&gt;</a:t>
            </a:r>
            <a:endParaRPr b="0" lang="ru-RU" sz="1400" spc="-1" strike="noStrike">
              <a:solidFill>
                <a:srgbClr val="000000"/>
              </a:solidFill>
              <a:latin typeface="Arial"/>
            </a:endParaRPr>
          </a:p>
        </p:txBody>
      </p:sp>
      <p:sp>
        <p:nvSpPr>
          <p:cNvPr id="4" name="PlaceHolder 5"/>
          <p:cNvSpPr>
            <a:spLocks noGrp="1"/>
          </p:cNvSpPr>
          <p:nvPr>
            <p:ph type="sldNum"/>
          </p:nvPr>
        </p:nvSpPr>
        <p:spPr>
          <a:xfrm>
            <a:off x="21700800" y="38984040"/>
            <a:ext cx="7064280" cy="2971800"/>
          </a:xfrm>
          <a:prstGeom prst="rect">
            <a:avLst/>
          </a:prstGeom>
        </p:spPr>
        <p:txBody>
          <a:bodyPr lIns="90000" rIns="90000" tIns="46800" bIns="46800">
            <a:noAutofit/>
          </a:bodyPr>
          <a:p>
            <a:pPr algn="r"/>
            <a:fld id="{4E451D9C-DB3F-41C0-9652-046B72878EEA}" type="slidenum">
              <a:rPr b="0" lang="ru-RU" sz="1400" spc="-1" strike="noStrike">
                <a:solidFill>
                  <a:srgbClr val="000000"/>
                </a:solidFill>
                <a:latin typeface="Arial"/>
              </a:rPr>
              <a:t>&lt;номер&gt;</a:t>
            </a:fld>
            <a:endParaRPr b="0" lang="ru-RU" sz="1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41" name="CustomShape 1"/>
          <p:cNvSpPr/>
          <p:nvPr/>
        </p:nvSpPr>
        <p:spPr>
          <a:xfrm>
            <a:off x="5130720" y="738360"/>
            <a:ext cx="21531240" cy="825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r>
              <a:rPr b="1" i="1" lang="en-US" sz="4800" spc="-1" strike="noStrike">
                <a:solidFill>
                  <a:srgbClr val="000000"/>
                </a:solidFill>
                <a:latin typeface="Arial"/>
              </a:rPr>
              <a:t>Instruments control software at the IBR-2 reactor: features and prospects</a:t>
            </a:r>
            <a:endParaRPr b="0" lang="ru-RU" sz="4800" spc="-1" strike="noStrike">
              <a:solidFill>
                <a:srgbClr val="000000"/>
              </a:solidFill>
              <a:latin typeface="Arial"/>
            </a:endParaRPr>
          </a:p>
        </p:txBody>
      </p:sp>
      <p:grpSp>
        <p:nvGrpSpPr>
          <p:cNvPr id="42" name="Group 2"/>
          <p:cNvGrpSpPr/>
          <p:nvPr/>
        </p:nvGrpSpPr>
        <p:grpSpPr>
          <a:xfrm>
            <a:off x="1027080" y="2825640"/>
            <a:ext cx="28009440" cy="1079280"/>
            <a:chOff x="1027080" y="2825640"/>
            <a:chExt cx="28009440" cy="1079280"/>
          </a:xfrm>
        </p:grpSpPr>
        <p:sp>
          <p:nvSpPr>
            <p:cNvPr id="43" name="CustomShape 3"/>
            <p:cNvSpPr/>
            <p:nvPr/>
          </p:nvSpPr>
          <p:spPr>
            <a:xfrm>
              <a:off x="1027080" y="2825640"/>
              <a:ext cx="28009440" cy="1079280"/>
            </a:xfrm>
            <a:custGeom>
              <a:avLst/>
              <a:gdLst/>
              <a:ahLst/>
              <a:rect l="0" t="0" r="r" b="b"/>
              <a:pathLst>
                <a:path w="77806" h="3000">
                  <a:moveTo>
                    <a:pt x="499" y="0"/>
                  </a:moveTo>
                  <a:cubicBezTo>
                    <a:pt x="249" y="0"/>
                    <a:pt x="0" y="249"/>
                    <a:pt x="0" y="499"/>
                  </a:cubicBezTo>
                  <a:lnTo>
                    <a:pt x="0" y="2499"/>
                  </a:lnTo>
                  <a:cubicBezTo>
                    <a:pt x="0" y="2749"/>
                    <a:pt x="249" y="2999"/>
                    <a:pt x="499" y="2999"/>
                  </a:cubicBezTo>
                  <a:lnTo>
                    <a:pt x="77305" y="2999"/>
                  </a:lnTo>
                  <a:cubicBezTo>
                    <a:pt x="77555" y="2999"/>
                    <a:pt x="77805" y="2749"/>
                    <a:pt x="77805" y="2499"/>
                  </a:cubicBezTo>
                  <a:lnTo>
                    <a:pt x="77805" y="499"/>
                  </a:lnTo>
                  <a:cubicBezTo>
                    <a:pt x="77805" y="249"/>
                    <a:pt x="77555" y="0"/>
                    <a:pt x="77305" y="0"/>
                  </a:cubicBezTo>
                  <a:lnTo>
                    <a:pt x="499" y="0"/>
                  </a:lnTo>
                </a:path>
              </a:pathLst>
            </a:custGeom>
            <a:solidFill>
              <a:srgbClr val="ccffff">
                <a:alpha val="60000"/>
              </a:srgbClr>
            </a:solidFill>
            <a:ln w="28440">
              <a:solidFill>
                <a:srgbClr val="33cccc"/>
              </a:solidFill>
              <a:miter/>
            </a:ln>
          </p:spPr>
          <p:style>
            <a:lnRef idx="0"/>
            <a:fillRef idx="0"/>
            <a:effectRef idx="0"/>
            <a:fontRef idx="minor"/>
          </p:style>
        </p:sp>
        <p:sp>
          <p:nvSpPr>
            <p:cNvPr id="44" name="CustomShape 4"/>
            <p:cNvSpPr/>
            <p:nvPr/>
          </p:nvSpPr>
          <p:spPr>
            <a:xfrm>
              <a:off x="1614600" y="2896920"/>
              <a:ext cx="26835480" cy="8254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gn="ctr"/>
              <a:r>
                <a:rPr b="0" sz="2400" spc="-1" strike="noStrike">
                  <a:solidFill>
                    <a:srgbClr val="000000"/>
                  </a:solidFill>
                  <a:latin typeface="Arial"/>
                </a:rPr>
                <a:t>Frank Laboratory </a:t>
              </a:r>
              <a:r>
                <a:rPr b="0" lang="en-US" sz="2400" spc="-1" strike="noStrike">
                  <a:solidFill>
                    <a:srgbClr val="000000"/>
                  </a:solidFill>
                  <a:latin typeface="Arial"/>
                </a:rPr>
                <a:t>of</a:t>
              </a:r>
              <a:r>
                <a:rPr b="0" sz="2400" spc="-1" strike="noStrike">
                  <a:solidFill>
                    <a:srgbClr val="000000"/>
                  </a:solidFill>
                  <a:latin typeface="Arial"/>
                </a:rPr>
                <a:t> Neutron Physics, Joint Institute for Nuclear Research, 141980 Dubna, Moscow Region, Russia.</a:t>
              </a:r>
              <a:endParaRPr b="0" lang="ru-RU" sz="2400" spc="-1" strike="noStrike">
                <a:solidFill>
                  <a:srgbClr val="000000"/>
                </a:solidFill>
                <a:latin typeface="Arial"/>
              </a:endParaRPr>
            </a:p>
            <a:p>
              <a:pPr algn="ctr"/>
              <a:r>
                <a:rPr b="0" sz="2400" spc="-1" strike="noStrike">
                  <a:solidFill>
                    <a:srgbClr val="000000"/>
                  </a:solidFill>
                  <a:latin typeface="Arial"/>
                </a:rPr>
                <a:t>E-mail:</a:t>
              </a:r>
              <a:r>
                <a:rPr b="0" lang="en-US" sz="2400" spc="-1" strike="noStrike">
                  <a:solidFill>
                    <a:srgbClr val="000000"/>
                  </a:solidFill>
                  <a:latin typeface="Arial"/>
                </a:rPr>
                <a:t> </a:t>
              </a:r>
              <a:r>
                <a:rPr b="0" sz="2400" spc="-1" strike="noStrike">
                  <a:solidFill>
                    <a:srgbClr val="000000"/>
                  </a:solidFill>
                  <a:latin typeface="Arial"/>
                </a:rPr>
                <a:t>akirilov@jinr.ru</a:t>
              </a:r>
              <a:endParaRPr b="0" lang="ru-RU" sz="2400" spc="-1" strike="noStrike">
                <a:solidFill>
                  <a:srgbClr val="000000"/>
                </a:solidFill>
                <a:latin typeface="Arial"/>
              </a:endParaRPr>
            </a:p>
          </p:txBody>
        </p:sp>
      </p:grpSp>
      <p:sp>
        <p:nvSpPr>
          <p:cNvPr id="45" name="CustomShape 5"/>
          <p:cNvSpPr/>
          <p:nvPr/>
        </p:nvSpPr>
        <p:spPr>
          <a:xfrm>
            <a:off x="1098720" y="3904920"/>
            <a:ext cx="28061280" cy="3812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r>
              <a:rPr b="1" i="1" lang="en-US" sz="2800" spc="-1" strike="noStrike">
                <a:solidFill>
                  <a:srgbClr val="000000"/>
                </a:solidFill>
                <a:latin typeface="Arial"/>
              </a:rPr>
              <a:t>Introduction</a:t>
            </a:r>
            <a:endParaRPr b="0" lang="ru-RU" sz="2800" spc="-1" strike="noStrike">
              <a:solidFill>
                <a:srgbClr val="000000"/>
              </a:solidFill>
              <a:latin typeface="Arial"/>
            </a:endParaRPr>
          </a:p>
          <a:p>
            <a:r>
              <a:rPr b="0" lang="en-US" sz="2400" spc="-1" strike="noStrike">
                <a:solidFill>
                  <a:srgbClr val="000000"/>
                </a:solidFill>
                <a:latin typeface="Arial"/>
              </a:rPr>
              <a:t>The </a:t>
            </a:r>
            <a:r>
              <a:rPr b="0" i="1" lang="en-US" sz="2400" spc="-1" strike="noStrike">
                <a:solidFill>
                  <a:srgbClr val="000000"/>
                </a:solidFill>
                <a:latin typeface="Arial"/>
              </a:rPr>
              <a:t>Sonix</a:t>
            </a:r>
            <a:r>
              <a:rPr b="0" lang="en-US" sz="2400" spc="-1" strike="noStrike">
                <a:solidFill>
                  <a:srgbClr val="000000"/>
                </a:solidFill>
                <a:latin typeface="Arial"/>
              </a:rPr>
              <a:t> package is the main instrument control software at the </a:t>
            </a:r>
            <a:r>
              <a:rPr b="0" i="1" lang="en-US" sz="2400" spc="-1" strike="noStrike">
                <a:solidFill>
                  <a:srgbClr val="000000"/>
                </a:solidFill>
                <a:latin typeface="Arial"/>
              </a:rPr>
              <a:t>IBR-2</a:t>
            </a:r>
            <a:r>
              <a:rPr b="0" lang="en-US" sz="2400" spc="-1" strike="noStrike">
                <a:solidFill>
                  <a:srgbClr val="000000"/>
                </a:solidFill>
                <a:latin typeface="Arial"/>
              </a:rPr>
              <a:t> reactor. It was originated in the beginning of 1990s for the </a:t>
            </a:r>
            <a:r>
              <a:rPr b="0" i="1" lang="en-US" sz="2400" spc="-1" strike="noStrike">
                <a:solidFill>
                  <a:srgbClr val="000000"/>
                </a:solidFill>
                <a:latin typeface="Arial"/>
              </a:rPr>
              <a:t>Neutron Spectrometer with High Resolution</a:t>
            </a:r>
            <a:r>
              <a:rPr b="0" lang="en-US" sz="2400" spc="-1" strike="noStrike">
                <a:solidFill>
                  <a:srgbClr val="000000"/>
                </a:solidFill>
                <a:latin typeface="Arial"/>
              </a:rPr>
              <a:t> (beam 6a of </a:t>
            </a:r>
            <a:r>
              <a:rPr b="0" i="1" lang="en-US" sz="2400" spc="-1" strike="noStrike">
                <a:solidFill>
                  <a:srgbClr val="000000"/>
                </a:solidFill>
                <a:latin typeface="Arial"/>
              </a:rPr>
              <a:t>IBR-2</a:t>
            </a:r>
            <a:r>
              <a:rPr b="0" lang="en-US" sz="2400" spc="-1" strike="noStrike">
                <a:solidFill>
                  <a:srgbClr val="000000"/>
                </a:solidFill>
                <a:latin typeface="Arial"/>
              </a:rPr>
              <a:t>). Later the complex was transferred to other instruments, including those located outside </a:t>
            </a:r>
            <a:r>
              <a:rPr b="0" i="1" lang="en-US" sz="2400" spc="-1" strike="noStrike">
                <a:solidFill>
                  <a:srgbClr val="000000"/>
                </a:solidFill>
                <a:latin typeface="Arial"/>
              </a:rPr>
              <a:t>FLNP</a:t>
            </a:r>
            <a:r>
              <a:rPr b="0" lang="en-US" sz="2400" spc="-1" strike="noStrike">
                <a:solidFill>
                  <a:srgbClr val="000000"/>
                </a:solidFill>
                <a:latin typeface="Arial"/>
              </a:rPr>
              <a:t>. A little bit less than 20 installations are in operation now. When developing the complex, we were guided both by world trends as well as by the specifics of our laboratory. Many important requirements were formulated by our users, therefore they can be considered as real co-authors of the project. </a:t>
            </a:r>
            <a:endParaRPr b="0" lang="ru-RU" sz="2400" spc="-1" strike="noStrike">
              <a:solidFill>
                <a:srgbClr val="000000"/>
              </a:solidFill>
              <a:latin typeface="Arial"/>
            </a:endParaRPr>
          </a:p>
          <a:p>
            <a:r>
              <a:rPr b="0" lang="en" sz="2400" spc="-1" strike="noStrike">
                <a:solidFill>
                  <a:srgbClr val="000000"/>
                </a:solidFill>
                <a:latin typeface="Arial"/>
              </a:rPr>
              <a:t>The modular organization of the software and use of the </a:t>
            </a:r>
            <a:r>
              <a:rPr b="0" i="1" lang="en" sz="2400" spc="-1" strike="noStrike">
                <a:solidFill>
                  <a:srgbClr val="000000"/>
                </a:solidFill>
                <a:latin typeface="Arial"/>
              </a:rPr>
              <a:t>Python</a:t>
            </a:r>
            <a:r>
              <a:rPr b="0" lang="en" sz="2400" spc="-1" strike="noStrike">
                <a:solidFill>
                  <a:srgbClr val="000000"/>
                </a:solidFill>
                <a:latin typeface="Arial"/>
              </a:rPr>
              <a:t> language for describing the experimental script make it relatively easy to adapt it to the specific features </a:t>
            </a:r>
            <a:r>
              <a:rPr b="0" lang="en-US" sz="2400" spc="-1" strike="noStrike">
                <a:solidFill>
                  <a:srgbClr val="000000"/>
                </a:solidFill>
                <a:latin typeface="Arial"/>
              </a:rPr>
              <a:t>o</a:t>
            </a:r>
            <a:r>
              <a:rPr b="0" lang="en" sz="2400" spc="-1" strike="noStrike">
                <a:solidFill>
                  <a:srgbClr val="000000"/>
                </a:solidFill>
                <a:latin typeface="Arial"/>
              </a:rPr>
              <a:t>f various instruments.</a:t>
            </a:r>
            <a:endParaRPr b="0" lang="ru-RU" sz="2400" spc="-1" strike="noStrike">
              <a:solidFill>
                <a:srgbClr val="000000"/>
              </a:solidFill>
              <a:latin typeface="Arial"/>
            </a:endParaRPr>
          </a:p>
          <a:p>
            <a:r>
              <a:rPr b="0" lang="en" sz="2400" spc="-1" strike="noStrike">
                <a:solidFill>
                  <a:srgbClr val="000000"/>
                </a:solidFill>
                <a:latin typeface="Arial"/>
              </a:rPr>
              <a:t>The </a:t>
            </a:r>
            <a:r>
              <a:rPr b="0" i="1" lang="en" sz="2400" spc="-1" strike="noStrike">
                <a:solidFill>
                  <a:srgbClr val="000000"/>
                </a:solidFill>
                <a:latin typeface="Arial"/>
              </a:rPr>
              <a:t>universal GUI</a:t>
            </a:r>
            <a:r>
              <a:rPr b="0" lang="en" sz="2400" spc="-1" strike="noStrike">
                <a:solidFill>
                  <a:srgbClr val="000000"/>
                </a:solidFill>
                <a:latin typeface="Arial"/>
              </a:rPr>
              <a:t> based on the set of </a:t>
            </a:r>
            <a:r>
              <a:rPr b="0" i="1" lang="en" sz="2400" spc="-1" strike="noStrike">
                <a:solidFill>
                  <a:srgbClr val="000000"/>
                </a:solidFill>
                <a:latin typeface="Arial"/>
              </a:rPr>
              <a:t>PyQt</a:t>
            </a:r>
            <a:r>
              <a:rPr b="0" lang="en" sz="2400" spc="-1" strike="noStrike">
                <a:solidFill>
                  <a:srgbClr val="000000"/>
                </a:solidFill>
                <a:latin typeface="Arial"/>
              </a:rPr>
              <a:t> widgets can be used to control the experiment without further refinement. It provides all the necessary functions, including, preparing a task for the experiment, launching it, monitoring the current values of the parameters, and spectra visualizing. </a:t>
            </a:r>
            <a:r>
              <a:rPr b="0" lang="en-US" sz="2400" spc="-1" strike="noStrike">
                <a:solidFill>
                  <a:srgbClr val="000000"/>
                </a:solidFill>
                <a:latin typeface="Arial"/>
              </a:rPr>
              <a:t>In addition</a:t>
            </a:r>
            <a:r>
              <a:rPr b="0" lang="en" sz="2400" spc="-1" strike="noStrike">
                <a:solidFill>
                  <a:srgbClr val="000000"/>
                </a:solidFill>
                <a:latin typeface="Arial"/>
              </a:rPr>
              <a:t>, there are some </a:t>
            </a:r>
            <a:r>
              <a:rPr b="0" i="1" lang="en" sz="2400" spc="-1" strike="noStrike">
                <a:solidFill>
                  <a:srgbClr val="000000"/>
                </a:solidFill>
                <a:latin typeface="Arial"/>
              </a:rPr>
              <a:t>instrument tuning programs</a:t>
            </a:r>
            <a:r>
              <a:rPr b="0" lang="en" sz="2400" spc="-1" strike="noStrike">
                <a:solidFill>
                  <a:srgbClr val="000000"/>
                </a:solidFill>
                <a:latin typeface="Arial"/>
              </a:rPr>
              <a:t> and other useful tools.</a:t>
            </a:r>
            <a:endParaRPr b="0" lang="ru-RU" sz="2400" spc="-1" strike="noStrike">
              <a:solidFill>
                <a:srgbClr val="000000"/>
              </a:solidFill>
              <a:latin typeface="Arial"/>
            </a:endParaRPr>
          </a:p>
          <a:p>
            <a:r>
              <a:rPr b="0" lang="en-US" sz="2400" spc="-1" strike="noStrike">
                <a:solidFill>
                  <a:srgbClr val="000000"/>
                </a:solidFill>
                <a:latin typeface="Arial"/>
              </a:rPr>
              <a:t>Besides an instrument control itself, the complex also includes remote measurement supervising subsystem and the central repository for measurement results. </a:t>
            </a:r>
            <a:endParaRPr b="0" lang="ru-RU" sz="2400" spc="-1" strike="noStrike">
              <a:solidFill>
                <a:srgbClr val="000000"/>
              </a:solidFill>
              <a:latin typeface="Arial"/>
            </a:endParaRPr>
          </a:p>
          <a:p>
            <a:r>
              <a:rPr b="0" lang="en" sz="2400" spc="-1" strike="noStrike">
                <a:solidFill>
                  <a:srgbClr val="000000"/>
                </a:solidFill>
                <a:latin typeface="Arial"/>
              </a:rPr>
              <a:t>The </a:t>
            </a:r>
            <a:r>
              <a:rPr b="0" i="1" lang="en" sz="2400" spc="-1" strike="noStrike">
                <a:solidFill>
                  <a:srgbClr val="000000"/>
                </a:solidFill>
                <a:latin typeface="Arial"/>
              </a:rPr>
              <a:t>Journal system</a:t>
            </a:r>
            <a:r>
              <a:rPr b="0" lang="en" sz="2400" spc="-1" strike="noStrike">
                <a:solidFill>
                  <a:srgbClr val="000000"/>
                </a:solidFill>
                <a:latin typeface="Arial"/>
              </a:rPr>
              <a:t> provides automatic data logging of measurements.</a:t>
            </a:r>
            <a:endParaRPr b="0" lang="ru-RU" sz="2400" spc="-1" strike="noStrike">
              <a:solidFill>
                <a:srgbClr val="000000"/>
              </a:solidFill>
              <a:latin typeface="Arial"/>
            </a:endParaRPr>
          </a:p>
          <a:p>
            <a:r>
              <a:rPr b="0" lang="en-US" sz="2400" spc="-1" strike="noStrike">
                <a:solidFill>
                  <a:srgbClr val="000000"/>
                </a:solidFill>
                <a:latin typeface="Arial"/>
              </a:rPr>
              <a:t>The Microsoft </a:t>
            </a:r>
            <a:r>
              <a:rPr b="0" i="1" lang="en-US" sz="2400" spc="-1" strike="noStrike">
                <a:solidFill>
                  <a:srgbClr val="000000"/>
                </a:solidFill>
                <a:latin typeface="Arial"/>
              </a:rPr>
              <a:t>Windows</a:t>
            </a:r>
            <a:r>
              <a:rPr b="0" lang="en-US" sz="2400" spc="-1" strike="noStrike">
                <a:solidFill>
                  <a:srgbClr val="000000"/>
                </a:solidFill>
                <a:latin typeface="Arial"/>
              </a:rPr>
              <a:t> is used as an operating system on control computers. </a:t>
            </a:r>
            <a:endParaRPr b="0" lang="ru-RU" sz="2400" spc="-1" strike="noStrike">
              <a:solidFill>
                <a:srgbClr val="000000"/>
              </a:solidFill>
              <a:latin typeface="Arial"/>
            </a:endParaRPr>
          </a:p>
        </p:txBody>
      </p:sp>
      <p:pic>
        <p:nvPicPr>
          <p:cNvPr id="46" name="" descr=""/>
          <p:cNvPicPr/>
          <p:nvPr/>
        </p:nvPicPr>
        <p:blipFill>
          <a:blip r:embed="rId2"/>
          <a:stretch/>
        </p:blipFill>
        <p:spPr>
          <a:xfrm>
            <a:off x="522360" y="306360"/>
            <a:ext cx="3529080" cy="1201680"/>
          </a:xfrm>
          <a:prstGeom prst="rect">
            <a:avLst/>
          </a:prstGeom>
          <a:ln>
            <a:noFill/>
          </a:ln>
        </p:spPr>
      </p:pic>
      <p:pic>
        <p:nvPicPr>
          <p:cNvPr id="47" name="" descr=""/>
          <p:cNvPicPr/>
          <p:nvPr/>
        </p:nvPicPr>
        <p:blipFill>
          <a:blip r:embed="rId3"/>
          <a:stretch/>
        </p:blipFill>
        <p:spPr>
          <a:xfrm>
            <a:off x="27236880" y="593640"/>
            <a:ext cx="2522520" cy="755640"/>
          </a:xfrm>
          <a:prstGeom prst="rect">
            <a:avLst/>
          </a:prstGeom>
          <a:ln>
            <a:noFill/>
          </a:ln>
        </p:spPr>
      </p:pic>
      <p:pic>
        <p:nvPicPr>
          <p:cNvPr id="48" name="" descr=""/>
          <p:cNvPicPr/>
          <p:nvPr/>
        </p:nvPicPr>
        <p:blipFill>
          <a:blip r:embed="rId4"/>
          <a:stretch/>
        </p:blipFill>
        <p:spPr>
          <a:xfrm>
            <a:off x="21456000" y="29520000"/>
            <a:ext cx="7200000" cy="4181760"/>
          </a:xfrm>
          <a:prstGeom prst="rect">
            <a:avLst/>
          </a:prstGeom>
          <a:ln>
            <a:noFill/>
          </a:ln>
        </p:spPr>
      </p:pic>
      <p:pic>
        <p:nvPicPr>
          <p:cNvPr id="49" name="" descr=""/>
          <p:cNvPicPr/>
          <p:nvPr/>
        </p:nvPicPr>
        <p:blipFill>
          <a:blip r:embed="rId5"/>
          <a:stretch/>
        </p:blipFill>
        <p:spPr>
          <a:xfrm>
            <a:off x="21382920" y="34344000"/>
            <a:ext cx="7417080" cy="4048200"/>
          </a:xfrm>
          <a:prstGeom prst="rect">
            <a:avLst/>
          </a:prstGeom>
          <a:ln>
            <a:noFill/>
          </a:ln>
        </p:spPr>
      </p:pic>
      <p:sp>
        <p:nvSpPr>
          <p:cNvPr id="50" name="CustomShape 6"/>
          <p:cNvSpPr/>
          <p:nvPr/>
        </p:nvSpPr>
        <p:spPr>
          <a:xfrm>
            <a:off x="6768000" y="2016000"/>
            <a:ext cx="15049440" cy="4597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gn="ctr"/>
            <a:r>
              <a:rPr b="1" i="1" lang="en-GB" sz="2400" spc="-1" strike="noStrike">
                <a:solidFill>
                  <a:srgbClr val="000000"/>
                </a:solidFill>
                <a:latin typeface="Arial"/>
                <a:ea typeface="Microsoft YaHei"/>
              </a:rPr>
              <a:t>A.S. Kirilov, I.A. Morkovnikov,</a:t>
            </a:r>
            <a:r>
              <a:rPr b="1" i="1" lang="en-US" sz="2400" spc="-1" strike="noStrike">
                <a:solidFill>
                  <a:srgbClr val="000000"/>
                </a:solidFill>
                <a:latin typeface="Arial"/>
                <a:ea typeface="Microsoft YaHei"/>
              </a:rPr>
              <a:t> </a:t>
            </a:r>
            <a:r>
              <a:rPr b="1" i="1" lang="en-GB" sz="2400" spc="-1" strike="noStrike">
                <a:solidFill>
                  <a:srgbClr val="000000"/>
                </a:solidFill>
                <a:latin typeface="Arial"/>
                <a:ea typeface="Microsoft YaHei"/>
              </a:rPr>
              <a:t>S.M. </a:t>
            </a:r>
            <a:r>
              <a:rPr b="1" i="1" lang="en-GB" sz="2400" spc="-1" strike="noStrike">
                <a:solidFill>
                  <a:srgbClr val="000000"/>
                </a:solidFill>
                <a:latin typeface="Arial"/>
              </a:rPr>
              <a:t>Murashkevich, T.B. Petukhova, L.A. Truntova</a:t>
            </a:r>
            <a:endParaRPr b="0" lang="ru-RU" sz="2400" spc="-1" strike="noStrike">
              <a:solidFill>
                <a:srgbClr val="000000"/>
              </a:solidFill>
              <a:latin typeface="Arial"/>
            </a:endParaRPr>
          </a:p>
        </p:txBody>
      </p:sp>
      <p:sp>
        <p:nvSpPr>
          <p:cNvPr id="51" name="CustomShape 7"/>
          <p:cNvSpPr/>
          <p:nvPr/>
        </p:nvSpPr>
        <p:spPr>
          <a:xfrm>
            <a:off x="-360" y="20180160"/>
            <a:ext cx="30279960" cy="360"/>
          </a:xfrm>
          <a:prstGeom prst="rect">
            <a:avLst/>
          </a:prstGeom>
          <a:noFill/>
          <a:ln>
            <a:noFill/>
          </a:ln>
        </p:spPr>
        <p:style>
          <a:lnRef idx="0"/>
          <a:fillRef idx="0"/>
          <a:effectRef idx="0"/>
          <a:fontRef idx="minor"/>
        </p:style>
      </p:sp>
      <p:pic>
        <p:nvPicPr>
          <p:cNvPr id="52" name="" descr=""/>
          <p:cNvPicPr/>
          <p:nvPr/>
        </p:nvPicPr>
        <p:blipFill>
          <a:blip r:embed="rId6"/>
          <a:stretch/>
        </p:blipFill>
        <p:spPr>
          <a:xfrm>
            <a:off x="11160000" y="13104000"/>
            <a:ext cx="9072000" cy="11485080"/>
          </a:xfrm>
          <a:prstGeom prst="rect">
            <a:avLst/>
          </a:prstGeom>
          <a:ln>
            <a:noFill/>
          </a:ln>
        </p:spPr>
      </p:pic>
      <p:pic>
        <p:nvPicPr>
          <p:cNvPr id="53" name="" descr=""/>
          <p:cNvPicPr/>
          <p:nvPr/>
        </p:nvPicPr>
        <p:blipFill>
          <a:blip r:embed="rId7"/>
          <a:stretch/>
        </p:blipFill>
        <p:spPr>
          <a:xfrm>
            <a:off x="1656000" y="8350560"/>
            <a:ext cx="8704440" cy="4896000"/>
          </a:xfrm>
          <a:prstGeom prst="rect">
            <a:avLst/>
          </a:prstGeom>
          <a:ln>
            <a:noFill/>
          </a:ln>
        </p:spPr>
      </p:pic>
      <p:pic>
        <p:nvPicPr>
          <p:cNvPr id="54" name="" descr=""/>
          <p:cNvPicPr/>
          <p:nvPr/>
        </p:nvPicPr>
        <p:blipFill>
          <a:blip r:embed="rId8"/>
          <a:stretch/>
        </p:blipFill>
        <p:spPr>
          <a:xfrm>
            <a:off x="1080000" y="28658160"/>
            <a:ext cx="6241680" cy="5253840"/>
          </a:xfrm>
          <a:prstGeom prst="rect">
            <a:avLst/>
          </a:prstGeom>
          <a:ln>
            <a:noFill/>
          </a:ln>
        </p:spPr>
      </p:pic>
      <p:pic>
        <p:nvPicPr>
          <p:cNvPr id="55" name="" descr=""/>
          <p:cNvPicPr/>
          <p:nvPr/>
        </p:nvPicPr>
        <p:blipFill>
          <a:blip r:embed="rId9"/>
          <a:stretch/>
        </p:blipFill>
        <p:spPr>
          <a:xfrm>
            <a:off x="4192560" y="31752000"/>
            <a:ext cx="5743440" cy="4320000"/>
          </a:xfrm>
          <a:prstGeom prst="rect">
            <a:avLst/>
          </a:prstGeom>
          <a:ln>
            <a:noFill/>
          </a:ln>
        </p:spPr>
      </p:pic>
      <p:sp>
        <p:nvSpPr>
          <p:cNvPr id="56" name="CustomShape 8"/>
          <p:cNvSpPr/>
          <p:nvPr/>
        </p:nvSpPr>
        <p:spPr>
          <a:xfrm>
            <a:off x="1944000" y="36712080"/>
            <a:ext cx="17784000" cy="4178160"/>
          </a:xfrm>
          <a:prstGeom prst="rect">
            <a:avLst/>
          </a:prstGeom>
          <a:noFill/>
          <a:ln>
            <a:noFill/>
          </a:ln>
        </p:spPr>
        <p:style>
          <a:lnRef idx="0"/>
          <a:fillRef idx="0"/>
          <a:effectRef idx="0"/>
          <a:fontRef idx="minor"/>
        </p:style>
        <p:txBody>
          <a:bodyPr lIns="90000" rIns="90000" tIns="46800" bIns="46800">
            <a:spAutoFit/>
          </a:bodyPr>
          <a:p>
            <a:pPr/>
            <a:r>
              <a:rPr b="1" i="1" sz="2800" spc="-1" strike="noStrike">
                <a:solidFill>
                  <a:srgbClr val="000000"/>
                </a:solidFill>
                <a:latin typeface="Arial"/>
              </a:rPr>
              <a:t>Conclusion</a:t>
            </a:r>
            <a:endParaRPr b="0" lang="ru-RU" sz="2800" spc="-1" strike="noStrike">
              <a:solidFill>
                <a:srgbClr val="000000"/>
              </a:solidFill>
              <a:latin typeface="Arial"/>
            </a:endParaRPr>
          </a:p>
          <a:p>
            <a:r>
              <a:rPr b="0" lang="en-US" sz="2400" spc="-1" strike="noStrike">
                <a:solidFill>
                  <a:srgbClr val="000000"/>
                </a:solidFill>
                <a:latin typeface="Arial"/>
              </a:rPr>
              <a:t>In general, the success of the </a:t>
            </a:r>
            <a:r>
              <a:rPr b="0" i="1" lang="en-US" sz="2400" spc="-1" strike="noStrike">
                <a:solidFill>
                  <a:srgbClr val="000000"/>
                </a:solidFill>
                <a:latin typeface="Arial"/>
              </a:rPr>
              <a:t>Sonix</a:t>
            </a:r>
            <a:r>
              <a:rPr b="0" lang="en-US" sz="2400" spc="-1" strike="noStrike">
                <a:solidFill>
                  <a:srgbClr val="000000"/>
                </a:solidFill>
                <a:latin typeface="Arial"/>
              </a:rPr>
              <a:t> + project is confirmed by practice. The structure is well-established, and the upgrade of the lower level modules is primarily due to the transition to </a:t>
            </a:r>
            <a:r>
              <a:rPr b="0" i="1" lang="en-US" sz="2400" spc="-1" strike="noStrike">
                <a:solidFill>
                  <a:srgbClr val="000000"/>
                </a:solidFill>
                <a:latin typeface="Arial"/>
              </a:rPr>
              <a:t>Visual studio 2017</a:t>
            </a:r>
            <a:r>
              <a:rPr b="0" lang="en-US" sz="2400" spc="-1" strike="noStrike">
                <a:solidFill>
                  <a:srgbClr val="000000"/>
                </a:solidFill>
                <a:latin typeface="Arial"/>
              </a:rPr>
              <a:t> and the replacement of </a:t>
            </a:r>
            <a:r>
              <a:rPr b="0" i="1" lang="en-US" sz="2400" spc="-1" strike="noStrike">
                <a:solidFill>
                  <a:srgbClr val="000000"/>
                </a:solidFill>
                <a:latin typeface="Arial"/>
              </a:rPr>
              <a:t>Python</a:t>
            </a:r>
            <a:r>
              <a:rPr b="0" lang="en-US" sz="2400" spc="-1" strike="noStrike">
                <a:solidFill>
                  <a:srgbClr val="000000"/>
                </a:solidFill>
                <a:latin typeface="Arial"/>
              </a:rPr>
              <a:t> 2 with </a:t>
            </a:r>
            <a:r>
              <a:rPr b="0" i="1" lang="en-US" sz="2400" spc="-1" strike="noStrike">
                <a:solidFill>
                  <a:srgbClr val="000000"/>
                </a:solidFill>
                <a:latin typeface="Arial"/>
              </a:rPr>
              <a:t>Python</a:t>
            </a:r>
            <a:r>
              <a:rPr b="0" lang="en-US" sz="2400" spc="-1" strike="noStrike">
                <a:solidFill>
                  <a:srgbClr val="000000"/>
                </a:solidFill>
                <a:latin typeface="Arial"/>
              </a:rPr>
              <a:t> 3.</a:t>
            </a:r>
            <a:endParaRPr b="0" lang="ru-RU" sz="2400" spc="-1" strike="noStrike">
              <a:solidFill>
                <a:srgbClr val="000000"/>
              </a:solidFill>
              <a:latin typeface="Arial"/>
            </a:endParaRPr>
          </a:p>
          <a:p>
            <a:r>
              <a:rPr b="0" lang="en-US" sz="2400" spc="-1" strike="noStrike">
                <a:solidFill>
                  <a:srgbClr val="000000"/>
                </a:solidFill>
                <a:latin typeface="Arial"/>
              </a:rPr>
              <a:t>At the same time, as was to be expected, some of the previous decisions should be revised in accordance with the emerging needs and opportunities.</a:t>
            </a:r>
            <a:endParaRPr b="0" lang="ru-RU" sz="2400" spc="-1" strike="noStrike">
              <a:solidFill>
                <a:srgbClr val="000000"/>
              </a:solidFill>
              <a:latin typeface="Arial"/>
            </a:endParaRPr>
          </a:p>
          <a:p>
            <a:r>
              <a:rPr b="0" lang="en-US" sz="2400" spc="-1" strike="noStrike">
                <a:solidFill>
                  <a:srgbClr val="000000"/>
                </a:solidFill>
                <a:latin typeface="Arial"/>
              </a:rPr>
              <a:t>The introduction of new DAQ controllers (</a:t>
            </a:r>
            <a:r>
              <a:rPr b="0" i="1" lang="en-US" sz="2400" spc="-1" strike="noStrike">
                <a:solidFill>
                  <a:srgbClr val="000000"/>
                </a:solidFill>
                <a:latin typeface="Arial"/>
              </a:rPr>
              <a:t>DeliDaq2</a:t>
            </a:r>
            <a:r>
              <a:rPr b="0" lang="en-US" sz="2400" spc="-1" strike="noStrike">
                <a:solidFill>
                  <a:srgbClr val="000000"/>
                </a:solidFill>
                <a:latin typeface="Arial"/>
              </a:rPr>
              <a:t> and </a:t>
            </a:r>
            <a:r>
              <a:rPr b="0" i="1" lang="en-US" sz="2400" spc="-1" strike="noStrike">
                <a:solidFill>
                  <a:srgbClr val="000000"/>
                </a:solidFill>
                <a:latin typeface="Arial"/>
              </a:rPr>
              <a:t>CAEN N6730</a:t>
            </a:r>
            <a:r>
              <a:rPr b="0" lang="en-US" sz="2400" spc="-1" strike="noStrike">
                <a:solidFill>
                  <a:srgbClr val="000000"/>
                </a:solidFill>
                <a:latin typeface="Arial"/>
              </a:rPr>
              <a:t> digitizer) provides for recording the results in the form of event files and their subsequent histogramming.</a:t>
            </a:r>
            <a:endParaRPr b="0" lang="ru-RU" sz="2400" spc="-1" strike="noStrike">
              <a:solidFill>
                <a:srgbClr val="000000"/>
              </a:solidFill>
              <a:latin typeface="Arial"/>
            </a:endParaRPr>
          </a:p>
          <a:p>
            <a:r>
              <a:rPr b="0" lang="en-US" sz="2400" spc="-1" strike="noStrike">
                <a:solidFill>
                  <a:srgbClr val="000000"/>
                </a:solidFill>
                <a:latin typeface="Arial"/>
              </a:rPr>
              <a:t>In the GUI, </a:t>
            </a:r>
            <a:r>
              <a:rPr b="0" i="1" lang="en-US" sz="2400" spc="-1" strike="noStrike">
                <a:solidFill>
                  <a:srgbClr val="000000"/>
                </a:solidFill>
                <a:latin typeface="Arial"/>
              </a:rPr>
              <a:t>PyQt4</a:t>
            </a:r>
            <a:r>
              <a:rPr b="0" lang="en-US" sz="2400" spc="-1" strike="noStrike">
                <a:solidFill>
                  <a:srgbClr val="000000"/>
                </a:solidFill>
                <a:latin typeface="Arial"/>
              </a:rPr>
              <a:t> will be replaced by </a:t>
            </a:r>
            <a:r>
              <a:rPr b="0" i="1" lang="en-US" sz="2400" spc="-1" strike="noStrike">
                <a:solidFill>
                  <a:srgbClr val="000000"/>
                </a:solidFill>
                <a:latin typeface="Arial"/>
              </a:rPr>
              <a:t>PyQt5</a:t>
            </a:r>
            <a:r>
              <a:rPr b="0" lang="en-US" sz="2400" spc="-1" strike="noStrike">
                <a:solidFill>
                  <a:srgbClr val="000000"/>
                </a:solidFill>
                <a:latin typeface="Arial"/>
              </a:rPr>
              <a:t>. The </a:t>
            </a:r>
            <a:r>
              <a:rPr b="0" i="1" lang="en-US" sz="2400" spc="-1" strike="noStrike">
                <a:solidFill>
                  <a:srgbClr val="000000"/>
                </a:solidFill>
                <a:latin typeface="Arial"/>
              </a:rPr>
              <a:t>SpectraViewer</a:t>
            </a:r>
            <a:r>
              <a:rPr b="0" lang="en-US" sz="2400" spc="-1" strike="noStrike">
                <a:solidFill>
                  <a:srgbClr val="000000"/>
                </a:solidFill>
                <a:latin typeface="Arial"/>
              </a:rPr>
              <a:t> visualization program is constantly updated with new features. It is planned to regesign the </a:t>
            </a:r>
            <a:r>
              <a:rPr b="0" i="1" lang="en-US" sz="2400" spc="-1" strike="noStrike">
                <a:solidFill>
                  <a:srgbClr val="000000"/>
                </a:solidFill>
                <a:latin typeface="Arial"/>
              </a:rPr>
              <a:t>ICE</a:t>
            </a:r>
            <a:r>
              <a:rPr b="0" lang="en-US" sz="2400" spc="-1" strike="noStrike">
                <a:solidFill>
                  <a:srgbClr val="000000"/>
                </a:solidFill>
                <a:latin typeface="Arial"/>
              </a:rPr>
              <a:t> program in order to simplify the structure and user interface.</a:t>
            </a:r>
            <a:endParaRPr b="0" lang="ru-RU" sz="2400" spc="-1" strike="noStrike">
              <a:solidFill>
                <a:srgbClr val="000000"/>
              </a:solidFill>
              <a:latin typeface="Arial"/>
            </a:endParaRPr>
          </a:p>
          <a:p>
            <a:r>
              <a:rPr b="0" lang="en-US" sz="2400" spc="-1" strike="noStrike">
                <a:solidFill>
                  <a:srgbClr val="000000"/>
                </a:solidFill>
                <a:latin typeface="Arial"/>
              </a:rPr>
              <a:t>It is supposed to return the experiment control function to the </a:t>
            </a:r>
            <a:r>
              <a:rPr b="0" i="1" lang="en-US" sz="2400" spc="-1" strike="noStrike">
                <a:solidFill>
                  <a:srgbClr val="000000"/>
                </a:solidFill>
                <a:latin typeface="Arial"/>
              </a:rPr>
              <a:t>WebSonix</a:t>
            </a:r>
            <a:r>
              <a:rPr b="0" lang="en-US" sz="2400" spc="-1" strike="noStrike">
                <a:solidFill>
                  <a:srgbClr val="000000"/>
                </a:solidFill>
                <a:latin typeface="Arial"/>
              </a:rPr>
              <a:t> on more secure basis. as it was recently.</a:t>
            </a:r>
            <a:endParaRPr b="0" lang="ru-RU" sz="2400" spc="-1" strike="noStrike">
              <a:solidFill>
                <a:srgbClr val="000000"/>
              </a:solidFill>
              <a:latin typeface="Arial"/>
            </a:endParaRPr>
          </a:p>
          <a:p>
            <a:r>
              <a:rPr b="0" lang="en-US" sz="2400" spc="-1" strike="noStrike">
                <a:solidFill>
                  <a:srgbClr val="000000"/>
                </a:solidFill>
                <a:latin typeface="Arial"/>
              </a:rPr>
              <a:t>The </a:t>
            </a:r>
            <a:r>
              <a:rPr b="0" i="1" lang="en-US" sz="2400" spc="-1" strike="noStrike">
                <a:solidFill>
                  <a:srgbClr val="000000"/>
                </a:solidFill>
                <a:latin typeface="Arial"/>
              </a:rPr>
              <a:t>Journal</a:t>
            </a:r>
            <a:r>
              <a:rPr b="0" lang="en-US" sz="2400" spc="-1" strike="noStrike">
                <a:solidFill>
                  <a:srgbClr val="000000"/>
                </a:solidFill>
                <a:latin typeface="Arial"/>
              </a:rPr>
              <a:t> user interface will be developed to provide the user direct access to the </a:t>
            </a:r>
            <a:r>
              <a:rPr b="0" i="1" lang="en-US" sz="2400" spc="-1" strike="noStrike">
                <a:solidFill>
                  <a:srgbClr val="000000"/>
                </a:solidFill>
                <a:latin typeface="Arial"/>
              </a:rPr>
              <a:t>repository</a:t>
            </a:r>
            <a:r>
              <a:rPr b="0" lang="en-US" sz="2400" spc="-1" strike="noStrike">
                <a:solidFill>
                  <a:srgbClr val="000000"/>
                </a:solidFill>
                <a:latin typeface="Arial"/>
              </a:rPr>
              <a:t>.</a:t>
            </a:r>
            <a:endParaRPr b="0" lang="ru-RU" sz="2400" spc="-1" strike="noStrike">
              <a:solidFill>
                <a:srgbClr val="000000"/>
              </a:solidFill>
              <a:latin typeface="Arial"/>
            </a:endParaRPr>
          </a:p>
        </p:txBody>
      </p:sp>
      <p:sp>
        <p:nvSpPr>
          <p:cNvPr id="57" name="CustomShape 9"/>
          <p:cNvSpPr/>
          <p:nvPr/>
        </p:nvSpPr>
        <p:spPr>
          <a:xfrm>
            <a:off x="3168000" y="24120000"/>
            <a:ext cx="6984000" cy="4178160"/>
          </a:xfrm>
          <a:prstGeom prst="rect">
            <a:avLst/>
          </a:prstGeom>
          <a:noFill/>
          <a:ln>
            <a:noFill/>
          </a:ln>
        </p:spPr>
        <p:style>
          <a:lnRef idx="0"/>
          <a:fillRef idx="0"/>
          <a:effectRef idx="0"/>
          <a:fontRef idx="minor"/>
        </p:style>
        <p:txBody>
          <a:bodyPr lIns="90000" rIns="90000" tIns="46800" bIns="46800" anchor="ctr">
            <a:spAutoFit/>
          </a:bodyPr>
          <a:p>
            <a:pPr/>
            <a:r>
              <a:rPr b="1" i="1" lang="en" sz="2800" spc="-1" strike="noStrike">
                <a:solidFill>
                  <a:srgbClr val="000000"/>
                </a:solidFill>
                <a:latin typeface="Arial"/>
              </a:rPr>
              <a:t>WebSonix service</a:t>
            </a:r>
            <a:endParaRPr b="0" lang="ru-RU" sz="2800" spc="-1" strike="noStrike">
              <a:solidFill>
                <a:srgbClr val="000000"/>
              </a:solidFill>
              <a:latin typeface="Arial"/>
            </a:endParaRPr>
          </a:p>
          <a:p>
            <a:r>
              <a:rPr b="0" lang="en-US" sz="2400" spc="-1" strike="noStrike">
                <a:solidFill>
                  <a:srgbClr val="000000"/>
                </a:solidFill>
                <a:latin typeface="Arial"/>
              </a:rPr>
              <a:t>T</a:t>
            </a:r>
            <a:r>
              <a:rPr b="0" lang="en" sz="2400" spc="-1" strike="noStrike">
                <a:solidFill>
                  <a:srgbClr val="000000"/>
                </a:solidFill>
                <a:latin typeface="Arial"/>
              </a:rPr>
              <a:t>he service is designed for remote measurement monitoring and instrument control. It includes the central website and modules for communication with instrument control computers. </a:t>
            </a:r>
            <a:endParaRPr b="0" lang="ru-RU" sz="2400" spc="-1" strike="noStrike">
              <a:solidFill>
                <a:srgbClr val="000000"/>
              </a:solidFill>
              <a:latin typeface="Arial"/>
            </a:endParaRPr>
          </a:p>
          <a:p>
            <a:r>
              <a:rPr b="0" lang="en" sz="2400" spc="-1" strike="noStrike">
                <a:solidFill>
                  <a:srgbClr val="000000"/>
                </a:solidFill>
                <a:latin typeface="Arial"/>
              </a:rPr>
              <a:t>Service was designed as a universal tool and can be easily adapted to the specific features of any instrument. </a:t>
            </a:r>
            <a:r>
              <a:rPr b="0" lang="en-US" sz="2400" spc="-1" strike="noStrike">
                <a:solidFill>
                  <a:srgbClr val="000000"/>
                </a:solidFill>
                <a:latin typeface="Arial"/>
              </a:rPr>
              <a:t>The main page of the </a:t>
            </a:r>
            <a:r>
              <a:rPr b="0" i="1" lang="en-US" sz="2400" spc="-1" strike="noStrike">
                <a:solidFill>
                  <a:srgbClr val="000000"/>
                </a:solidFill>
                <a:latin typeface="Arial"/>
              </a:rPr>
              <a:t>WebSonix</a:t>
            </a:r>
            <a:r>
              <a:rPr b="0" lang="en-US" sz="2400" spc="-1" strike="noStrike">
                <a:solidFill>
                  <a:srgbClr val="000000"/>
                </a:solidFill>
                <a:latin typeface="Arial"/>
              </a:rPr>
              <a:t> pages are</a:t>
            </a:r>
            <a:r>
              <a:rPr b="0" lang="en" sz="2400" spc="-1" strike="noStrike">
                <a:solidFill>
                  <a:srgbClr val="000000"/>
                </a:solidFill>
                <a:latin typeface="Arial"/>
              </a:rPr>
              <a:t> organized in the same way as the </a:t>
            </a:r>
            <a:r>
              <a:rPr b="0" i="1" lang="en" sz="2400" spc="-1" strike="noStrike">
                <a:solidFill>
                  <a:srgbClr val="000000"/>
                </a:solidFill>
                <a:latin typeface="Arial"/>
              </a:rPr>
              <a:t>universal GUI</a:t>
            </a:r>
            <a:r>
              <a:rPr b="0" lang="en" sz="2400" spc="-1" strike="noStrike">
                <a:solidFill>
                  <a:srgbClr val="000000"/>
                </a:solidFill>
                <a:latin typeface="Arial"/>
              </a:rPr>
              <a:t>.</a:t>
            </a:r>
            <a:r>
              <a:rPr b="0" lang="en-US" sz="2400" spc="-1" strike="noStrike">
                <a:solidFill>
                  <a:srgbClr val="000000"/>
                </a:solidFill>
                <a:latin typeface="Arial"/>
              </a:rPr>
              <a:t> </a:t>
            </a:r>
            <a:endParaRPr b="0" lang="ru-RU" sz="2400" spc="-1" strike="noStrike">
              <a:solidFill>
                <a:srgbClr val="000000"/>
              </a:solidFill>
              <a:latin typeface="Arial"/>
            </a:endParaRPr>
          </a:p>
          <a:p>
            <a:pPr/>
            <a:endParaRPr b="0" lang="ru-RU" sz="2400" spc="-1" strike="noStrike">
              <a:solidFill>
                <a:srgbClr val="000000"/>
              </a:solidFill>
              <a:latin typeface="Arial"/>
            </a:endParaRPr>
          </a:p>
        </p:txBody>
      </p:sp>
      <p:sp>
        <p:nvSpPr>
          <p:cNvPr id="58" name="CustomShape 10"/>
          <p:cNvSpPr/>
          <p:nvPr/>
        </p:nvSpPr>
        <p:spPr>
          <a:xfrm>
            <a:off x="21384000" y="20030760"/>
            <a:ext cx="8496000" cy="3873240"/>
          </a:xfrm>
          <a:prstGeom prst="rect">
            <a:avLst/>
          </a:prstGeom>
          <a:noFill/>
          <a:ln>
            <a:noFill/>
          </a:ln>
        </p:spPr>
        <p:style>
          <a:lnRef idx="0"/>
          <a:fillRef idx="0"/>
          <a:effectRef idx="0"/>
          <a:fontRef idx="minor"/>
        </p:style>
        <p:txBody>
          <a:bodyPr lIns="90000" rIns="90000" tIns="46800" bIns="46800" anchor="ctr">
            <a:spAutoFit/>
          </a:bodyPr>
          <a:p>
            <a:pPr/>
            <a:r>
              <a:rPr b="1" i="1" lang="en" sz="2800" spc="-1" strike="noStrike">
                <a:solidFill>
                  <a:srgbClr val="000000"/>
                </a:solidFill>
                <a:latin typeface="Arial"/>
              </a:rPr>
              <a:t>Central</a:t>
            </a:r>
            <a:r>
              <a:rPr b="1" i="1" lang="en" sz="2800" spc="-1" strike="noStrike">
                <a:solidFill>
                  <a:srgbClr val="000000"/>
                </a:solidFill>
                <a:latin typeface="Arial"/>
                <a:ea typeface="SimSun"/>
              </a:rPr>
              <a:t> file repositary and the r</a:t>
            </a:r>
            <a:r>
              <a:rPr b="1" i="1" lang="en" sz="2800" spc="-1" strike="noStrike">
                <a:solidFill>
                  <a:srgbClr val="000000"/>
                </a:solidFill>
                <a:latin typeface="Arial"/>
              </a:rPr>
              <a:t>egistration system Journal</a:t>
            </a:r>
            <a:endParaRPr b="0" lang="ru-RU" sz="2800" spc="-1" strike="noStrike">
              <a:solidFill>
                <a:srgbClr val="000000"/>
              </a:solidFill>
              <a:latin typeface="Arial"/>
            </a:endParaRPr>
          </a:p>
          <a:p>
            <a:pPr/>
            <a:r>
              <a:rPr b="0" lang="en" sz="2200" spc="-1" strike="noStrike">
                <a:solidFill>
                  <a:srgbClr val="000000"/>
                </a:solidFill>
                <a:latin typeface="Arial"/>
              </a:rPr>
              <a:t>T</a:t>
            </a:r>
            <a:r>
              <a:rPr b="0" lang="en" sz="2400" spc="-1" strike="noStrike">
                <a:solidFill>
                  <a:srgbClr val="000000"/>
                </a:solidFill>
                <a:latin typeface="Arial"/>
              </a:rPr>
              <a:t>he </a:t>
            </a:r>
            <a:r>
              <a:rPr b="0" i="1" lang="en" sz="2400" spc="-1" strike="noStrike">
                <a:solidFill>
                  <a:srgbClr val="000000"/>
                </a:solidFill>
                <a:latin typeface="Arial"/>
              </a:rPr>
              <a:t>Journal</a:t>
            </a:r>
            <a:r>
              <a:rPr b="0" lang="en" sz="2400" spc="-1" strike="noStrike">
                <a:solidFill>
                  <a:srgbClr val="000000"/>
                </a:solidFill>
                <a:latin typeface="Arial"/>
              </a:rPr>
              <a:t> is the system for automatic measurement registration, developed at </a:t>
            </a:r>
            <a:r>
              <a:rPr b="0" i="1" lang="en" sz="2400" spc="-1" strike="noStrike">
                <a:solidFill>
                  <a:srgbClr val="000000"/>
                </a:solidFill>
                <a:latin typeface="Arial"/>
              </a:rPr>
              <a:t>FLNP</a:t>
            </a:r>
            <a:r>
              <a:rPr b="0" lang="en" sz="2400" spc="-1" strike="noStrike">
                <a:solidFill>
                  <a:srgbClr val="000000"/>
                </a:solidFill>
                <a:latin typeface="Arial"/>
              </a:rPr>
              <a:t>.  Registered information is stored in the specialized database on one of the central servers of the </a:t>
            </a:r>
            <a:r>
              <a:rPr b="0" i="1" lang="en" sz="2400" spc="-1" strike="noStrike">
                <a:solidFill>
                  <a:srgbClr val="000000"/>
                </a:solidFill>
                <a:latin typeface="Arial"/>
              </a:rPr>
              <a:t>laboratory</a:t>
            </a:r>
            <a:r>
              <a:rPr b="0" lang="en" sz="2400" spc="-1" strike="noStrike">
                <a:solidFill>
                  <a:srgbClr val="000000"/>
                </a:solidFill>
                <a:latin typeface="Arial"/>
              </a:rPr>
              <a:t>. The data measured on these instruments are automatically stored in the repository. The </a:t>
            </a:r>
            <a:r>
              <a:rPr b="0" i="1" lang="en" sz="2400" spc="-1" strike="noStrike">
                <a:solidFill>
                  <a:srgbClr val="000000"/>
                </a:solidFill>
                <a:latin typeface="Arial"/>
              </a:rPr>
              <a:t>Journal</a:t>
            </a:r>
            <a:r>
              <a:rPr b="0" lang="en" sz="2400" spc="-1" strike="noStrike">
                <a:solidFill>
                  <a:srgbClr val="000000"/>
                </a:solidFill>
                <a:latin typeface="Arial"/>
              </a:rPr>
              <a:t> system serves to work with files in the repository, organize search by parameter values and making reports on measurements.</a:t>
            </a:r>
            <a:r>
              <a:rPr b="0" lang="ru-RU" sz="2400" spc="-1" strike="noStrike">
                <a:solidFill>
                  <a:srgbClr val="000000"/>
                </a:solidFill>
                <a:latin typeface="Arial"/>
              </a:rPr>
              <a:t> </a:t>
            </a:r>
            <a:endParaRPr b="0" lang="ru-RU" sz="2400" spc="-1" strike="noStrike">
              <a:solidFill>
                <a:srgbClr val="000000"/>
              </a:solidFill>
              <a:latin typeface="Arial"/>
            </a:endParaRPr>
          </a:p>
        </p:txBody>
      </p:sp>
      <p:sp>
        <p:nvSpPr>
          <p:cNvPr id="59" name="CustomShape 11"/>
          <p:cNvSpPr/>
          <p:nvPr/>
        </p:nvSpPr>
        <p:spPr>
          <a:xfrm>
            <a:off x="21600000" y="24801120"/>
            <a:ext cx="7488000" cy="4178160"/>
          </a:xfrm>
          <a:prstGeom prst="rect">
            <a:avLst/>
          </a:prstGeom>
          <a:noFill/>
          <a:ln>
            <a:noFill/>
          </a:ln>
        </p:spPr>
        <p:style>
          <a:lnRef idx="0"/>
          <a:fillRef idx="0"/>
          <a:effectRef idx="0"/>
          <a:fontRef idx="minor"/>
        </p:style>
        <p:txBody>
          <a:bodyPr lIns="90000" rIns="90000" tIns="46800" bIns="46800" anchor="ctr">
            <a:spAutoFit/>
          </a:bodyPr>
          <a:p>
            <a:r>
              <a:rPr b="1" i="1" sz="2800" spc="-1" strike="noStrike">
                <a:solidFill>
                  <a:srgbClr val="000000"/>
                </a:solidFill>
                <a:latin typeface="Arial"/>
                <a:ea typeface="Microsoft YaHei"/>
              </a:rPr>
              <a:t>Specialized GUI</a:t>
            </a:r>
            <a:endParaRPr b="0" lang="ru-RU" sz="2800" spc="-1" strike="noStrike">
              <a:solidFill>
                <a:srgbClr val="000000"/>
              </a:solidFill>
              <a:latin typeface="Arial"/>
            </a:endParaRPr>
          </a:p>
          <a:p>
            <a:r>
              <a:rPr b="0" lang="en" sz="2400" spc="-1" strike="noStrike">
                <a:solidFill>
                  <a:srgbClr val="000000"/>
                </a:solidFill>
                <a:latin typeface="Arial"/>
              </a:rPr>
              <a:t>Specialized GUIs are developed on the base set of the </a:t>
            </a:r>
            <a:r>
              <a:rPr b="0" i="1" lang="en" sz="2400" spc="-1" strike="noStrike">
                <a:solidFill>
                  <a:srgbClr val="000000"/>
                </a:solidFill>
                <a:latin typeface="Arial"/>
              </a:rPr>
              <a:t>Sonix</a:t>
            </a:r>
            <a:r>
              <a:rPr b="0" lang="en" sz="2400" spc="-1" strike="noStrike">
                <a:solidFill>
                  <a:srgbClr val="000000"/>
                </a:solidFill>
                <a:latin typeface="Arial"/>
              </a:rPr>
              <a:t> + widgets. They are designed either for specific instruments like </a:t>
            </a:r>
            <a:r>
              <a:rPr b="0" i="1" lang="en" sz="2400" spc="-1" strike="noStrike">
                <a:solidFill>
                  <a:srgbClr val="000000"/>
                </a:solidFill>
                <a:latin typeface="Arial"/>
              </a:rPr>
              <a:t>D3</a:t>
            </a:r>
            <a:r>
              <a:rPr b="0" lang="en" sz="2400" spc="-1" strike="noStrike">
                <a:solidFill>
                  <a:srgbClr val="000000"/>
                </a:solidFill>
                <a:latin typeface="Arial"/>
              </a:rPr>
              <a:t> - the powder diffractometer at the </a:t>
            </a:r>
            <a:r>
              <a:rPr b="0" i="1" lang="en" sz="2400" spc="-1" strike="noStrike">
                <a:solidFill>
                  <a:srgbClr val="000000"/>
                </a:solidFill>
                <a:latin typeface="Arial"/>
              </a:rPr>
              <a:t>Neutron Complex for Materials Research in the Institute of Metal Physics (Zarechny</a:t>
            </a:r>
            <a:r>
              <a:rPr b="0" lang="en" sz="2400" spc="-1" strike="noStrike">
                <a:solidFill>
                  <a:srgbClr val="000000"/>
                </a:solidFill>
                <a:latin typeface="Arial"/>
              </a:rPr>
              <a:t>) or for performing specific measurements. </a:t>
            </a:r>
            <a:endParaRPr b="0" lang="ru-RU" sz="2400" spc="-1" strike="noStrike">
              <a:solidFill>
                <a:srgbClr val="000000"/>
              </a:solidFill>
              <a:latin typeface="Arial"/>
            </a:endParaRPr>
          </a:p>
          <a:p>
            <a:r>
              <a:rPr b="0" lang="en" sz="2400" spc="-1" strike="noStrike">
                <a:solidFill>
                  <a:srgbClr val="000000"/>
                </a:solidFill>
                <a:latin typeface="Arial"/>
              </a:rPr>
              <a:t>For example, the </a:t>
            </a:r>
            <a:r>
              <a:rPr b="0" i="1" lang="en" sz="2400" spc="-1" strike="noStrike">
                <a:solidFill>
                  <a:srgbClr val="000000"/>
                </a:solidFill>
                <a:latin typeface="Arial"/>
              </a:rPr>
              <a:t>ICE </a:t>
            </a:r>
            <a:r>
              <a:rPr b="0" lang="en-US" sz="2400" spc="-1" strike="noStrike">
                <a:solidFill>
                  <a:srgbClr val="000000"/>
                </a:solidFill>
                <a:latin typeface="Arial"/>
              </a:rPr>
              <a:t>(</a:t>
            </a:r>
            <a:r>
              <a:rPr b="0" i="1" lang="en-US" sz="2400" spc="-1" strike="noStrike">
                <a:solidFill>
                  <a:srgbClr val="000000"/>
                </a:solidFill>
                <a:latin typeface="Arial"/>
              </a:rPr>
              <a:t>Integrated Calibration Environment</a:t>
            </a:r>
            <a:r>
              <a:rPr b="0" lang="en-US" sz="2400" spc="-1" strike="noStrike">
                <a:solidFill>
                  <a:srgbClr val="000000"/>
                </a:solidFill>
                <a:latin typeface="Arial"/>
              </a:rPr>
              <a:t>) </a:t>
            </a:r>
            <a:r>
              <a:rPr b="0" lang="en" sz="2400" spc="-1" strike="noStrike">
                <a:solidFill>
                  <a:srgbClr val="000000"/>
                </a:solidFill>
                <a:latin typeface="Arial"/>
              </a:rPr>
              <a:t>program below was developed for tuning the </a:t>
            </a:r>
            <a:r>
              <a:rPr b="0" i="1" lang="en" sz="2400" spc="-1" strike="noStrike">
                <a:solidFill>
                  <a:srgbClr val="000000"/>
                </a:solidFill>
                <a:latin typeface="Arial"/>
              </a:rPr>
              <a:t>IBR-2</a:t>
            </a:r>
            <a:r>
              <a:rPr b="0" lang="en" sz="2400" spc="-1" strike="noStrike">
                <a:solidFill>
                  <a:srgbClr val="000000"/>
                </a:solidFill>
                <a:latin typeface="Arial"/>
              </a:rPr>
              <a:t> reflectometers before the main measurement.</a:t>
            </a:r>
            <a:endParaRPr b="0" lang="ru-RU" sz="2400" spc="-1" strike="noStrike">
              <a:solidFill>
                <a:srgbClr val="000000"/>
              </a:solidFill>
              <a:latin typeface="Arial"/>
            </a:endParaRPr>
          </a:p>
        </p:txBody>
      </p:sp>
      <p:sp>
        <p:nvSpPr>
          <p:cNvPr id="60" name="CustomShape 12"/>
          <p:cNvSpPr/>
          <p:nvPr/>
        </p:nvSpPr>
        <p:spPr>
          <a:xfrm>
            <a:off x="10800000" y="25416000"/>
            <a:ext cx="9216000" cy="10761840"/>
          </a:xfrm>
          <a:prstGeom prst="rect">
            <a:avLst/>
          </a:prstGeom>
          <a:noFill/>
          <a:ln>
            <a:noFill/>
          </a:ln>
        </p:spPr>
        <p:style>
          <a:lnRef idx="0"/>
          <a:fillRef idx="0"/>
          <a:effectRef idx="0"/>
          <a:fontRef idx="minor"/>
        </p:style>
        <p:txBody>
          <a:bodyPr lIns="90000" rIns="90000" tIns="46800" bIns="46800" anchor="ctr">
            <a:spAutoFit/>
          </a:bodyPr>
          <a:p>
            <a:pPr/>
            <a:r>
              <a:rPr b="1" i="1" sz="2800" spc="-1" strike="noStrike">
                <a:solidFill>
                  <a:srgbClr val="000000"/>
                </a:solidFill>
                <a:latin typeface="Arial"/>
              </a:rPr>
              <a:t>Sonix+ structure</a:t>
            </a:r>
            <a:endParaRPr b="0" lang="ru-RU" sz="2800" spc="-1" strike="noStrike">
              <a:solidFill>
                <a:srgbClr val="000000"/>
              </a:solidFill>
              <a:latin typeface="Arial"/>
            </a:endParaRPr>
          </a:p>
          <a:p>
            <a:r>
              <a:rPr b="0" lang="en-US" sz="2400" spc="-1" strike="noStrike">
                <a:solidFill>
                  <a:srgbClr val="000000"/>
                </a:solidFill>
                <a:latin typeface="Arial"/>
              </a:rPr>
              <a:t>The </a:t>
            </a:r>
            <a:r>
              <a:rPr b="0" i="1" lang="en-US" sz="2400" spc="-1" strike="noStrike">
                <a:solidFill>
                  <a:srgbClr val="000000"/>
                </a:solidFill>
                <a:latin typeface="Arial"/>
              </a:rPr>
              <a:t>Sonix+</a:t>
            </a:r>
            <a:r>
              <a:rPr b="0" lang="en-US" sz="2400" spc="-1" strike="noStrike">
                <a:solidFill>
                  <a:srgbClr val="000000"/>
                </a:solidFill>
                <a:latin typeface="Arial"/>
              </a:rPr>
              <a:t> is a unified, universal set of modules. </a:t>
            </a:r>
            <a:r>
              <a:rPr b="0" i="1" lang="en-US" sz="2400" spc="-1" strike="noStrike">
                <a:solidFill>
                  <a:srgbClr val="000000"/>
                </a:solidFill>
                <a:latin typeface="Arial"/>
              </a:rPr>
              <a:t>Sonix</a:t>
            </a:r>
            <a:r>
              <a:rPr b="0" lang="en-US" sz="2400" spc="-1" strike="noStrike">
                <a:solidFill>
                  <a:srgbClr val="000000"/>
                </a:solidFill>
                <a:latin typeface="Arial"/>
              </a:rPr>
              <a:t> + is mostly local system. Computation power of modern computers usually is sufficient to do the whole job. For those applications that require synchronization with external computers special modules are provided. </a:t>
            </a:r>
            <a:endParaRPr b="0" lang="ru-RU" sz="2400" spc="-1" strike="noStrike">
              <a:solidFill>
                <a:srgbClr val="000000"/>
              </a:solidFill>
              <a:latin typeface="Arial"/>
            </a:endParaRPr>
          </a:p>
          <a:p>
            <a:r>
              <a:rPr b="0" lang="en-US" sz="2400" spc="-1" strike="noStrike">
                <a:solidFill>
                  <a:srgbClr val="000000"/>
                </a:solidFill>
                <a:latin typeface="Arial"/>
              </a:rPr>
              <a:t>In a modular system every component is responsible for some device or function. Drivers serve hardware devices – they are at a lower level of the hierarchy. </a:t>
            </a:r>
            <a:endParaRPr b="0" lang="ru-RU" sz="2400" spc="-1" strike="noStrike">
              <a:solidFill>
                <a:srgbClr val="000000"/>
              </a:solidFill>
              <a:latin typeface="Arial"/>
            </a:endParaRPr>
          </a:p>
          <a:p>
            <a:r>
              <a:rPr b="0" lang="en-US" sz="2400" spc="-1" strike="noStrike">
                <a:solidFill>
                  <a:srgbClr val="000000"/>
                </a:solidFill>
                <a:latin typeface="Arial"/>
              </a:rPr>
              <a:t>Servers and adapters are at higher level of hierarchy. Among them the "</a:t>
            </a:r>
            <a:r>
              <a:rPr b="0" i="1" lang="en-US" sz="2400" spc="-1" strike="noStrike">
                <a:solidFill>
                  <a:srgbClr val="000000"/>
                </a:solidFill>
                <a:latin typeface="Arial"/>
              </a:rPr>
              <a:t>DAQ</a:t>
            </a:r>
            <a:r>
              <a:rPr b="0" lang="en-US" sz="2400" spc="-1" strike="noStrike">
                <a:solidFill>
                  <a:srgbClr val="000000"/>
                </a:solidFill>
                <a:latin typeface="Arial"/>
              </a:rPr>
              <a:t> </a:t>
            </a:r>
            <a:r>
              <a:rPr b="0" i="1" lang="en-US" sz="2400" spc="-1" strike="noStrike">
                <a:solidFill>
                  <a:srgbClr val="000000"/>
                </a:solidFill>
                <a:latin typeface="Arial"/>
              </a:rPr>
              <a:t>server</a:t>
            </a:r>
            <a:r>
              <a:rPr b="0" lang="en-US" sz="2400" spc="-1" strike="noStrike">
                <a:solidFill>
                  <a:srgbClr val="000000"/>
                </a:solidFill>
                <a:latin typeface="Arial"/>
              </a:rPr>
              <a:t>" and "</a:t>
            </a:r>
            <a:r>
              <a:rPr b="0" i="1" lang="en-US" sz="2400" spc="-1" strike="noStrike">
                <a:solidFill>
                  <a:srgbClr val="000000"/>
                </a:solidFill>
                <a:latin typeface="Arial"/>
              </a:rPr>
              <a:t>Script</a:t>
            </a:r>
            <a:r>
              <a:rPr b="0" lang="en-US" sz="2400" spc="-1" strike="noStrike">
                <a:solidFill>
                  <a:srgbClr val="000000"/>
                </a:solidFill>
                <a:latin typeface="Arial"/>
              </a:rPr>
              <a:t> </a:t>
            </a:r>
            <a:r>
              <a:rPr b="0" i="1" lang="en-US" sz="2400" spc="-1" strike="noStrike">
                <a:solidFill>
                  <a:srgbClr val="000000"/>
                </a:solidFill>
                <a:latin typeface="Arial"/>
              </a:rPr>
              <a:t>interpreter</a:t>
            </a:r>
            <a:r>
              <a:rPr b="0" lang="en-US" sz="2400" spc="-1" strike="noStrike">
                <a:solidFill>
                  <a:srgbClr val="000000"/>
                </a:solidFill>
                <a:latin typeface="Arial"/>
              </a:rPr>
              <a:t>" are the most essential. The first is responsible for synchronous management control of all detectors, the second - for execution of experiment procedure. In </a:t>
            </a:r>
            <a:r>
              <a:rPr b="0" i="1" lang="en-US" sz="2400" spc="-1" strike="noStrike">
                <a:solidFill>
                  <a:srgbClr val="000000"/>
                </a:solidFill>
                <a:latin typeface="Arial"/>
              </a:rPr>
              <a:t>Sonix</a:t>
            </a:r>
            <a:r>
              <a:rPr b="0" lang="en-US" sz="2400" spc="-1" strike="noStrike">
                <a:solidFill>
                  <a:srgbClr val="000000"/>
                </a:solidFill>
                <a:latin typeface="Arial"/>
              </a:rPr>
              <a:t>+ the script is</a:t>
            </a:r>
            <a:r>
              <a:rPr b="0" lang="en-US" sz="2400" spc="-1" strike="noStrike">
                <a:solidFill>
                  <a:srgbClr val="ff0000"/>
                </a:solidFill>
                <a:latin typeface="Arial"/>
              </a:rPr>
              <a:t> </a:t>
            </a:r>
            <a:r>
              <a:rPr b="0" lang="en" sz="2400" spc="-1" strike="noStrike">
                <a:solidFill>
                  <a:srgbClr val="000000"/>
                </a:solidFill>
                <a:latin typeface="Arial"/>
              </a:rPr>
              <a:t>complete </a:t>
            </a:r>
            <a:r>
              <a:rPr b="0" lang="en-US" sz="2400" spc="-1" strike="noStrike">
                <a:solidFill>
                  <a:srgbClr val="000000"/>
                </a:solidFill>
                <a:latin typeface="Arial"/>
              </a:rPr>
              <a:t>program in the </a:t>
            </a:r>
            <a:r>
              <a:rPr b="0" i="1" lang="en-US" sz="2400" spc="-1" strike="noStrike">
                <a:solidFill>
                  <a:srgbClr val="000000"/>
                </a:solidFill>
                <a:latin typeface="Arial"/>
              </a:rPr>
              <a:t>Python </a:t>
            </a:r>
            <a:r>
              <a:rPr b="0" lang="en-US" sz="2400" spc="-1" strike="noStrike">
                <a:solidFill>
                  <a:srgbClr val="000000"/>
                </a:solidFill>
                <a:latin typeface="Arial"/>
              </a:rPr>
              <a:t>language. </a:t>
            </a:r>
            <a:endParaRPr b="0" lang="ru-RU" sz="2400" spc="-1" strike="noStrike">
              <a:solidFill>
                <a:srgbClr val="000000"/>
              </a:solidFill>
              <a:latin typeface="Arial"/>
            </a:endParaRPr>
          </a:p>
          <a:p>
            <a:r>
              <a:rPr b="0" lang="en-US" sz="2400" spc="-1" strike="noStrike">
                <a:solidFill>
                  <a:srgbClr val="000000"/>
                </a:solidFill>
                <a:latin typeface="Arial"/>
              </a:rPr>
              <a:t>Other modules ("</a:t>
            </a:r>
            <a:r>
              <a:rPr b="0" i="1" lang="en-US" sz="2400" spc="-1" strike="noStrike">
                <a:solidFill>
                  <a:srgbClr val="000000"/>
                </a:solidFill>
                <a:latin typeface="Arial"/>
              </a:rPr>
              <a:t>List</a:t>
            </a:r>
            <a:r>
              <a:rPr b="0" lang="en-US" sz="2400" spc="-1" strike="noStrike">
                <a:solidFill>
                  <a:srgbClr val="000000"/>
                </a:solidFill>
                <a:latin typeface="Arial"/>
              </a:rPr>
              <a:t>", "</a:t>
            </a:r>
            <a:r>
              <a:rPr b="0" i="1" lang="en-US" sz="2400" spc="-1" strike="noStrike">
                <a:solidFill>
                  <a:srgbClr val="000000"/>
                </a:solidFill>
                <a:latin typeface="Arial"/>
              </a:rPr>
              <a:t>Linear</a:t>
            </a:r>
            <a:r>
              <a:rPr b="0" lang="en-US" sz="2400" spc="-1" strike="noStrike">
                <a:solidFill>
                  <a:srgbClr val="000000"/>
                </a:solidFill>
                <a:latin typeface="Arial"/>
              </a:rPr>
              <a:t> adapter", "</a:t>
            </a:r>
            <a:r>
              <a:rPr b="0" i="1" lang="en-US" sz="2400" spc="-1" strike="noStrike">
                <a:solidFill>
                  <a:srgbClr val="000000"/>
                </a:solidFill>
                <a:latin typeface="Arial"/>
              </a:rPr>
              <a:t>Fifo</a:t>
            </a:r>
            <a:r>
              <a:rPr b="0" lang="en-US" sz="2400" spc="-1" strike="noStrike">
                <a:solidFill>
                  <a:srgbClr val="000000"/>
                </a:solidFill>
                <a:latin typeface="Arial"/>
              </a:rPr>
              <a:t>", etc.) implement the different functions simplifying the organization of measurement process. For instance, the "Command channel" module can be used for contact with the external computer, for example, with the </a:t>
            </a:r>
            <a:r>
              <a:rPr b="0" i="1" lang="en-US" sz="2400" spc="-1" strike="noStrike">
                <a:solidFill>
                  <a:srgbClr val="000000"/>
                </a:solidFill>
                <a:latin typeface="Arial"/>
              </a:rPr>
              <a:t>WebSonix</a:t>
            </a:r>
            <a:r>
              <a:rPr b="0" lang="en-US" sz="2400" spc="-1" strike="noStrike">
                <a:solidFill>
                  <a:srgbClr val="000000"/>
                </a:solidFill>
                <a:latin typeface="Arial"/>
              </a:rPr>
              <a:t> server.</a:t>
            </a:r>
            <a:endParaRPr b="0" lang="ru-RU" sz="2400" spc="-1" strike="noStrike">
              <a:solidFill>
                <a:srgbClr val="000000"/>
              </a:solidFill>
              <a:latin typeface="Arial"/>
            </a:endParaRPr>
          </a:p>
          <a:p>
            <a:r>
              <a:rPr b="0" lang="en" sz="2400" spc="-1" strike="noStrike">
                <a:solidFill>
                  <a:srgbClr val="000000"/>
                </a:solidFill>
                <a:latin typeface="Arial"/>
              </a:rPr>
              <a:t>All modules interact on the basis of the uniform protocol which is implemented by means of so-called "database" </a:t>
            </a:r>
            <a:r>
              <a:rPr b="0" i="1" lang="en" sz="2400" spc="-1" strike="noStrike">
                <a:solidFill>
                  <a:srgbClr val="000000"/>
                </a:solidFill>
                <a:latin typeface="Arial"/>
              </a:rPr>
              <a:t>Varman</a:t>
            </a:r>
            <a:r>
              <a:rPr b="0" lang="en" sz="2400" spc="-1" strike="noStrike">
                <a:solidFill>
                  <a:srgbClr val="000000"/>
                </a:solidFill>
                <a:latin typeface="Arial"/>
              </a:rPr>
              <a:t>. The current status of measurement is reflected in </a:t>
            </a:r>
            <a:r>
              <a:rPr b="0" i="1" lang="en" sz="2400" spc="-1" strike="noStrike">
                <a:solidFill>
                  <a:srgbClr val="000000"/>
                </a:solidFill>
                <a:latin typeface="Arial"/>
              </a:rPr>
              <a:t>Varman</a:t>
            </a:r>
            <a:r>
              <a:rPr b="0" lang="en" sz="2400" spc="-1" strike="noStrike">
                <a:solidFill>
                  <a:srgbClr val="000000"/>
                </a:solidFill>
                <a:latin typeface="Arial"/>
              </a:rPr>
              <a:t> completely.</a:t>
            </a:r>
            <a:r>
              <a:rPr b="0" lang="en-US" sz="2400" spc="-1" strike="noStrike">
                <a:solidFill>
                  <a:srgbClr val="000000"/>
                </a:solidFill>
                <a:latin typeface="Arial"/>
              </a:rPr>
              <a:t> </a:t>
            </a:r>
            <a:endParaRPr b="0" lang="ru-RU" sz="2400" spc="-1" strike="noStrike">
              <a:solidFill>
                <a:srgbClr val="000000"/>
              </a:solidFill>
              <a:latin typeface="Arial"/>
            </a:endParaRPr>
          </a:p>
          <a:p>
            <a:r>
              <a:rPr b="0" lang="en-US" sz="2400" spc="-1" strike="noStrike">
                <a:solidFill>
                  <a:srgbClr val="000000"/>
                </a:solidFill>
                <a:latin typeface="Arial"/>
              </a:rPr>
              <a:t>To install </a:t>
            </a:r>
            <a:r>
              <a:rPr b="0" i="1" lang="en-US" sz="2400" spc="-1" strike="noStrike">
                <a:solidFill>
                  <a:srgbClr val="000000"/>
                </a:solidFill>
                <a:latin typeface="Arial"/>
              </a:rPr>
              <a:t>Sonix</a:t>
            </a:r>
            <a:r>
              <a:rPr b="0" lang="en-US" sz="2400" spc="-1" strike="noStrike">
                <a:solidFill>
                  <a:srgbClr val="000000"/>
                </a:solidFill>
                <a:latin typeface="Arial"/>
              </a:rPr>
              <a:t>+ at new instrument servers can be used without redesign. </a:t>
            </a:r>
            <a:endParaRPr b="0" lang="ru-RU" sz="2400" spc="-1" strike="noStrike">
              <a:solidFill>
                <a:srgbClr val="000000"/>
              </a:solidFill>
              <a:latin typeface="Arial"/>
            </a:endParaRPr>
          </a:p>
          <a:p>
            <a:r>
              <a:rPr b="0" i="1" lang="en" sz="2400" spc="-1" strike="noStrike">
                <a:solidFill>
                  <a:srgbClr val="000000"/>
                </a:solidFill>
                <a:latin typeface="Arial"/>
              </a:rPr>
              <a:t>Python </a:t>
            </a:r>
            <a:r>
              <a:rPr b="0" lang="en" sz="2400" spc="-1" strike="noStrike">
                <a:solidFill>
                  <a:srgbClr val="000000"/>
                </a:solidFill>
                <a:latin typeface="Arial"/>
              </a:rPr>
              <a:t>is also used to collect a library of spectrometer operations </a:t>
            </a:r>
            <a:r>
              <a:rPr b="0" i="1" lang="en" sz="2400" spc="-1" strike="noStrike">
                <a:solidFill>
                  <a:srgbClr val="000000"/>
                </a:solidFill>
                <a:latin typeface="Arial"/>
              </a:rPr>
              <a:t>("Library"</a:t>
            </a:r>
            <a:r>
              <a:rPr b="0" lang="en" sz="2400" spc="-1" strike="noStrike">
                <a:solidFill>
                  <a:srgbClr val="000000"/>
                </a:solidFill>
                <a:latin typeface="Arial"/>
              </a:rPr>
              <a:t>), as well as for configuring the instrument ("</a:t>
            </a:r>
            <a:r>
              <a:rPr b="0" i="1" lang="en" sz="2400" spc="-1" strike="noStrike">
                <a:solidFill>
                  <a:srgbClr val="000000"/>
                </a:solidFill>
                <a:latin typeface="Arial"/>
              </a:rPr>
              <a:t>Configuration</a:t>
            </a:r>
            <a:r>
              <a:rPr b="0" lang="en" sz="2400" spc="-1" strike="noStrike">
                <a:solidFill>
                  <a:srgbClr val="000000"/>
                </a:solidFill>
                <a:latin typeface="Arial"/>
              </a:rPr>
              <a:t>"), which largely determine the set of the equipment and the specifics of instrument measurement procedure.</a:t>
            </a:r>
            <a:endParaRPr b="0" lang="ru-RU" sz="2400" spc="-1" strike="noStrike">
              <a:solidFill>
                <a:srgbClr val="000000"/>
              </a:solidFill>
              <a:latin typeface="Arial"/>
            </a:endParaRPr>
          </a:p>
        </p:txBody>
      </p:sp>
      <p:sp>
        <p:nvSpPr>
          <p:cNvPr id="61" name="CustomShape 13"/>
          <p:cNvSpPr/>
          <p:nvPr/>
        </p:nvSpPr>
        <p:spPr>
          <a:xfrm>
            <a:off x="1440000" y="13968000"/>
            <a:ext cx="8568000" cy="9664560"/>
          </a:xfrm>
          <a:prstGeom prst="rect">
            <a:avLst/>
          </a:prstGeom>
          <a:noFill/>
          <a:ln>
            <a:noFill/>
          </a:ln>
        </p:spPr>
        <p:style>
          <a:lnRef idx="0"/>
          <a:fillRef idx="0"/>
          <a:effectRef idx="0"/>
          <a:fontRef idx="minor"/>
        </p:style>
        <p:txBody>
          <a:bodyPr lIns="90000" rIns="90000" tIns="46800" bIns="46800" anchor="ctr">
            <a:spAutoFit/>
          </a:bodyPr>
          <a:p>
            <a:pPr/>
            <a:r>
              <a:rPr b="1" i="1" sz="2800" spc="-1" strike="noStrike">
                <a:solidFill>
                  <a:srgbClr val="000000"/>
                </a:solidFill>
                <a:latin typeface="Arial"/>
              </a:rPr>
              <a:t>User interfaces</a:t>
            </a:r>
            <a:endParaRPr b="0" lang="ru-RU" sz="2800" spc="-1" strike="noStrike">
              <a:solidFill>
                <a:srgbClr val="000000"/>
              </a:solidFill>
              <a:latin typeface="Arial"/>
            </a:endParaRPr>
          </a:p>
          <a:p>
            <a:r>
              <a:rPr b="0" lang="en" sz="2400" spc="-1" strike="noStrike">
                <a:solidFill>
                  <a:srgbClr val="000000"/>
                </a:solidFill>
                <a:latin typeface="Arial"/>
              </a:rPr>
              <a:t>We proposed and implemented a universal GUI approach. This means that the same set of clients is enough to manage an arbitrary instrument.</a:t>
            </a:r>
            <a:br/>
            <a:r>
              <a:rPr b="0" lang="en" sz="2400" spc="-1" strike="noStrike">
                <a:solidFill>
                  <a:srgbClr val="000000"/>
                </a:solidFill>
                <a:latin typeface="Arial"/>
              </a:rPr>
              <a:t>There are three types of interfaces in the </a:t>
            </a:r>
            <a:r>
              <a:rPr b="0" i="1" lang="en" sz="2400" spc="-1" strike="noStrike">
                <a:solidFill>
                  <a:srgbClr val="000000"/>
                </a:solidFill>
                <a:latin typeface="Arial"/>
              </a:rPr>
              <a:t>Sonix</a:t>
            </a:r>
            <a:r>
              <a:rPr b="0" lang="en" sz="2400" spc="-1" strike="noStrike">
                <a:solidFill>
                  <a:srgbClr val="000000"/>
                </a:solidFill>
                <a:latin typeface="Arial"/>
              </a:rPr>
              <a:t>+: the main one is the </a:t>
            </a:r>
            <a:r>
              <a:rPr b="0" i="1" lang="en" sz="2400" spc="-1" strike="noStrike">
                <a:solidFill>
                  <a:srgbClr val="000000"/>
                </a:solidFill>
                <a:latin typeface="Arial"/>
              </a:rPr>
              <a:t>graphical interface</a:t>
            </a:r>
            <a:r>
              <a:rPr b="0" lang="en" sz="2400" spc="-1" strike="noStrike">
                <a:solidFill>
                  <a:srgbClr val="000000"/>
                </a:solidFill>
                <a:latin typeface="Arial"/>
              </a:rPr>
              <a:t>, for remote supervising - the </a:t>
            </a:r>
            <a:r>
              <a:rPr b="0" i="1" lang="en" sz="2400" spc="-1" strike="noStrike">
                <a:solidFill>
                  <a:srgbClr val="000000"/>
                </a:solidFill>
                <a:latin typeface="Arial"/>
              </a:rPr>
              <a:t>web interfac</a:t>
            </a:r>
            <a:r>
              <a:rPr b="0" lang="en" sz="2400" spc="-1" strike="noStrike">
                <a:solidFill>
                  <a:srgbClr val="000000"/>
                </a:solidFill>
                <a:latin typeface="Arial"/>
              </a:rPr>
              <a:t>e and at thelowest level - </a:t>
            </a:r>
            <a:r>
              <a:rPr b="0" i="1" lang="en" sz="2400" spc="-1" strike="noStrike">
                <a:solidFill>
                  <a:srgbClr val="000000"/>
                </a:solidFill>
                <a:latin typeface="Arial"/>
              </a:rPr>
              <a:t>command line</a:t>
            </a:r>
            <a:r>
              <a:rPr b="0" lang="en" sz="2400" spc="-1" strike="noStrike">
                <a:solidFill>
                  <a:srgbClr val="000000"/>
                </a:solidFill>
                <a:latin typeface="Arial"/>
              </a:rPr>
              <a:t>.</a:t>
            </a:r>
            <a:br/>
            <a:r>
              <a:rPr b="0" lang="en" sz="2400" spc="-1" strike="noStrike">
                <a:solidFill>
                  <a:srgbClr val="000000"/>
                </a:solidFill>
                <a:latin typeface="Arial"/>
              </a:rPr>
              <a:t>The command line prompts you to enter commands as a </a:t>
            </a:r>
            <a:r>
              <a:rPr b="0" i="1" lang="en" sz="2400" spc="-1" strike="noStrike">
                <a:solidFill>
                  <a:srgbClr val="000000"/>
                </a:solidFill>
                <a:latin typeface="Arial"/>
              </a:rPr>
              <a:t>Python </a:t>
            </a:r>
            <a:r>
              <a:rPr b="0" lang="en" sz="2400" spc="-1" strike="noStrike">
                <a:solidFill>
                  <a:srgbClr val="000000"/>
                </a:solidFill>
                <a:latin typeface="Arial"/>
              </a:rPr>
              <a:t>string, using any </a:t>
            </a:r>
            <a:r>
              <a:rPr b="0" i="1" lang="en" sz="2400" spc="-1" strike="noStrike">
                <a:solidFill>
                  <a:srgbClr val="000000"/>
                </a:solidFill>
                <a:latin typeface="Arial"/>
              </a:rPr>
              <a:t>Python </a:t>
            </a:r>
            <a:r>
              <a:rPr b="0" lang="en" sz="2400" spc="-1" strike="noStrike">
                <a:solidFill>
                  <a:srgbClr val="000000"/>
                </a:solidFill>
                <a:latin typeface="Arial"/>
              </a:rPr>
              <a:t>shell, for example, PythonWin.</a:t>
            </a:r>
            <a:endParaRPr b="0" lang="ru-RU" sz="2400" spc="-1" strike="noStrike">
              <a:solidFill>
                <a:srgbClr val="000000"/>
              </a:solidFill>
              <a:latin typeface="Arial"/>
            </a:endParaRPr>
          </a:p>
          <a:p>
            <a:r>
              <a:rPr b="0" lang="en" sz="2400" spc="-1" strike="noStrike">
                <a:solidFill>
                  <a:srgbClr val="000000"/>
                </a:solidFill>
                <a:latin typeface="Arial"/>
              </a:rPr>
              <a:t>There are the universal graphical interface (GUI) and some specialized ones.</a:t>
            </a:r>
            <a:br/>
            <a:r>
              <a:rPr b="0" lang="en-US" sz="2400" spc="-1" strike="noStrike">
                <a:solidFill>
                  <a:srgbClr val="000000"/>
                </a:solidFill>
                <a:latin typeface="Arial"/>
              </a:rPr>
              <a:t>The </a:t>
            </a:r>
            <a:r>
              <a:rPr b="0" i="1" lang="en-US" sz="2400" spc="-1" strike="noStrike">
                <a:solidFill>
                  <a:srgbClr val="000000"/>
                </a:solidFill>
                <a:latin typeface="Arial"/>
              </a:rPr>
              <a:t>universal GUI</a:t>
            </a:r>
            <a:r>
              <a:rPr b="0" lang="en-US" sz="2400" spc="-1" strike="noStrike">
                <a:solidFill>
                  <a:srgbClr val="000000"/>
                </a:solidFill>
                <a:latin typeface="Arial"/>
              </a:rPr>
              <a:t> is available at all instruments. It is organized according to principle – </a:t>
            </a:r>
            <a:r>
              <a:rPr b="0" i="1" lang="en-US" sz="2400" spc="-1" strike="noStrike">
                <a:solidFill>
                  <a:srgbClr val="000000"/>
                </a:solidFill>
                <a:latin typeface="Arial"/>
              </a:rPr>
              <a:t>each sub window is dedicated to one of the main user’s needs</a:t>
            </a:r>
            <a:r>
              <a:rPr b="0" lang="en-US" sz="2400" spc="-1" strike="noStrike">
                <a:solidFill>
                  <a:srgbClr val="000000"/>
                </a:solidFill>
                <a:latin typeface="Arial"/>
              </a:rPr>
              <a:t>. There are three main needs to watch: </a:t>
            </a:r>
            <a:r>
              <a:rPr b="0" i="1" lang="en-US" sz="2400" spc="-1" strike="noStrike">
                <a:solidFill>
                  <a:srgbClr val="000000"/>
                </a:solidFill>
                <a:latin typeface="Arial"/>
              </a:rPr>
              <a:t>current state</a:t>
            </a:r>
            <a:r>
              <a:rPr b="0" lang="en-US" sz="2400" spc="-1" strike="noStrike">
                <a:solidFill>
                  <a:srgbClr val="000000"/>
                </a:solidFill>
                <a:latin typeface="Arial"/>
              </a:rPr>
              <a:t> of the instrument, the </a:t>
            </a:r>
            <a:r>
              <a:rPr b="0" i="1" lang="en-US" sz="2400" spc="-1" strike="noStrike">
                <a:solidFill>
                  <a:srgbClr val="000000"/>
                </a:solidFill>
                <a:latin typeface="Arial"/>
              </a:rPr>
              <a:t>measurement history </a:t>
            </a:r>
            <a:r>
              <a:rPr b="0" lang="en-US" sz="2400" spc="-1" strike="noStrike">
                <a:solidFill>
                  <a:srgbClr val="000000"/>
                </a:solidFill>
                <a:latin typeface="Arial"/>
              </a:rPr>
              <a:t>(log file), the </a:t>
            </a:r>
            <a:r>
              <a:rPr b="0" i="1" lang="en-US" sz="2400" spc="-1" strike="noStrike">
                <a:solidFill>
                  <a:srgbClr val="000000"/>
                </a:solidFill>
                <a:latin typeface="Arial"/>
              </a:rPr>
              <a:t>spectra visualization</a:t>
            </a:r>
            <a:r>
              <a:rPr b="0" lang="en-US" sz="2400" spc="-1" strike="noStrike">
                <a:solidFill>
                  <a:srgbClr val="000000"/>
                </a:solidFill>
                <a:latin typeface="Arial"/>
              </a:rPr>
              <a:t>. The fourth need is to </a:t>
            </a:r>
            <a:r>
              <a:rPr b="0" i="1" lang="en-US" sz="2400" spc="-1" strike="noStrike">
                <a:solidFill>
                  <a:srgbClr val="000000"/>
                </a:solidFill>
                <a:latin typeface="Arial"/>
              </a:rPr>
              <a:t>control the measurement process</a:t>
            </a:r>
            <a:r>
              <a:rPr b="0" lang="en-US" sz="2400" spc="-1" strike="noStrike">
                <a:solidFill>
                  <a:srgbClr val="000000"/>
                </a:solidFill>
                <a:latin typeface="Arial"/>
              </a:rPr>
              <a:t>. </a:t>
            </a:r>
            <a:r>
              <a:rPr b="0" lang="en" sz="2400" spc="-1" strike="noStrike">
                <a:solidFill>
                  <a:srgbClr val="000000"/>
                </a:solidFill>
                <a:latin typeface="Arial"/>
              </a:rPr>
              <a:t>The universal interface is assembled from separate components, each of which implements an self-completed function, for example, </a:t>
            </a:r>
            <a:r>
              <a:rPr b="0" i="1" lang="en" sz="2400" spc="-1" strike="noStrike">
                <a:solidFill>
                  <a:srgbClr val="000000"/>
                </a:solidFill>
                <a:latin typeface="Arial"/>
              </a:rPr>
              <a:t>visualization of spectra</a:t>
            </a:r>
            <a:r>
              <a:rPr b="0" lang="en" sz="2400" spc="-1" strike="noStrike">
                <a:solidFill>
                  <a:srgbClr val="000000"/>
                </a:solidFill>
                <a:latin typeface="Arial"/>
              </a:rPr>
              <a:t>, </a:t>
            </a:r>
            <a:r>
              <a:rPr b="0" i="1" lang="en" sz="2400" spc="-1" strike="noStrike">
                <a:solidFill>
                  <a:srgbClr val="000000"/>
                </a:solidFill>
                <a:latin typeface="Arial"/>
              </a:rPr>
              <a:t>exposure control</a:t>
            </a:r>
            <a:r>
              <a:rPr b="0" lang="en" sz="2400" spc="-1" strike="noStrike">
                <a:solidFill>
                  <a:srgbClr val="000000"/>
                </a:solidFill>
                <a:latin typeface="Arial"/>
              </a:rPr>
              <a:t>, </a:t>
            </a:r>
            <a:r>
              <a:rPr b="0" i="1" lang="en" sz="2400" spc="-1" strike="noStrike">
                <a:solidFill>
                  <a:srgbClr val="000000"/>
                </a:solidFill>
                <a:latin typeface="Arial"/>
              </a:rPr>
              <a:t>motor conrtrol</a:t>
            </a:r>
            <a:r>
              <a:rPr b="0" lang="en" sz="2400" spc="-1" strike="noStrike">
                <a:solidFill>
                  <a:srgbClr val="000000"/>
                </a:solidFill>
                <a:latin typeface="Arial"/>
              </a:rPr>
              <a:t> etc.</a:t>
            </a:r>
            <a:r>
              <a:rPr b="0" lang="en-US" sz="2400" spc="-1" strike="noStrike">
                <a:solidFill>
                  <a:srgbClr val="000000"/>
                </a:solidFill>
                <a:latin typeface="Arial"/>
              </a:rPr>
              <a:t> These components are implemented in </a:t>
            </a:r>
            <a:r>
              <a:rPr b="0" i="1" lang="en-US" sz="2400" spc="-1" strike="noStrike">
                <a:solidFill>
                  <a:srgbClr val="000000"/>
                </a:solidFill>
                <a:latin typeface="Arial"/>
              </a:rPr>
              <a:t>PyQt</a:t>
            </a:r>
            <a:r>
              <a:rPr b="0" lang="en-US" sz="2400" spc="-1" strike="noStrike">
                <a:solidFill>
                  <a:srgbClr val="000000"/>
                </a:solidFill>
                <a:latin typeface="Arial"/>
              </a:rPr>
              <a:t>.</a:t>
            </a:r>
            <a:endParaRPr b="0" lang="ru-RU" sz="2400" spc="-1" strike="noStrike">
              <a:solidFill>
                <a:srgbClr val="000000"/>
              </a:solidFill>
              <a:latin typeface="Arial"/>
            </a:endParaRPr>
          </a:p>
          <a:p>
            <a:r>
              <a:rPr b="0" sz="2400" spc="-1" strike="noStrike">
                <a:solidFill>
                  <a:srgbClr val="000000"/>
                </a:solidFill>
                <a:latin typeface="Arial"/>
              </a:rPr>
              <a:t>There are additional clients as well for the </a:t>
            </a:r>
            <a:r>
              <a:rPr b="0" i="1" lang="en-US" sz="2400" spc="-1" strike="noStrike">
                <a:solidFill>
                  <a:srgbClr val="000000"/>
                </a:solidFill>
                <a:latin typeface="Arial"/>
              </a:rPr>
              <a:t>Sonix</a:t>
            </a:r>
            <a:r>
              <a:rPr b="0" sz="2400" spc="-1" strike="noStrike">
                <a:solidFill>
                  <a:srgbClr val="000000"/>
                </a:solidFill>
                <a:latin typeface="Arial"/>
              </a:rPr>
              <a:t>+ loading, instrument configuration editing and some else. </a:t>
            </a:r>
            <a:endParaRPr b="0" lang="ru-RU" sz="2400" spc="-1" strike="noStrike">
              <a:solidFill>
                <a:srgbClr val="000000"/>
              </a:solidFill>
              <a:latin typeface="Arial"/>
            </a:endParaRPr>
          </a:p>
          <a:p>
            <a:r>
              <a:rPr b="0" i="1" lang="en-US" sz="2400" spc="-1" strike="noStrike">
                <a:solidFill>
                  <a:srgbClr val="000000"/>
                </a:solidFill>
                <a:latin typeface="Arial"/>
              </a:rPr>
              <a:t>Specialized GUI</a:t>
            </a:r>
            <a:r>
              <a:rPr b="0" sz="2400" spc="-1" strike="noStrike">
                <a:solidFill>
                  <a:srgbClr val="000000"/>
                </a:solidFill>
                <a:latin typeface="Arial"/>
              </a:rPr>
              <a:t> can be created by special requests, for instance, for instrument tuning. </a:t>
            </a:r>
            <a:endParaRPr b="0" lang="ru-RU" sz="2400" spc="-1" strike="noStrike">
              <a:solidFill>
                <a:srgbClr val="000000"/>
              </a:solidFill>
              <a:latin typeface="Arial"/>
            </a:endParaRPr>
          </a:p>
        </p:txBody>
      </p:sp>
      <p:sp>
        <p:nvSpPr>
          <p:cNvPr id="62" name="CustomShape 14"/>
          <p:cNvSpPr/>
          <p:nvPr/>
        </p:nvSpPr>
        <p:spPr>
          <a:xfrm>
            <a:off x="12528000" y="8496000"/>
            <a:ext cx="6624000" cy="3080880"/>
          </a:xfrm>
          <a:prstGeom prst="rect">
            <a:avLst/>
          </a:prstGeom>
          <a:noFill/>
          <a:ln>
            <a:noFill/>
          </a:ln>
        </p:spPr>
        <p:style>
          <a:lnRef idx="0"/>
          <a:fillRef idx="0"/>
          <a:effectRef idx="0"/>
          <a:fontRef idx="minor"/>
        </p:style>
        <p:txBody>
          <a:bodyPr lIns="90000" rIns="90000" tIns="46800" bIns="46800" anchor="ctr">
            <a:spAutoFit/>
          </a:bodyPr>
          <a:p>
            <a:pPr/>
            <a:r>
              <a:rPr b="1" i="1" sz="2800" spc="-1" strike="noStrike">
                <a:solidFill>
                  <a:srgbClr val="000000"/>
                </a:solidFill>
                <a:latin typeface="Arial"/>
              </a:rPr>
              <a:t>Spectra visualization </a:t>
            </a:r>
            <a:endParaRPr b="0" lang="ru-RU" sz="2800" spc="-1" strike="noStrike">
              <a:solidFill>
                <a:srgbClr val="000000"/>
              </a:solidFill>
              <a:latin typeface="Arial"/>
            </a:endParaRPr>
          </a:p>
          <a:p>
            <a:r>
              <a:rPr b="0" lang="en-US" sz="2400" spc="-1" strike="noStrike">
                <a:solidFill>
                  <a:srgbClr val="000000"/>
                </a:solidFill>
                <a:latin typeface="Arial"/>
                <a:ea typeface="Microsoft YaHei"/>
              </a:rPr>
              <a:t>The </a:t>
            </a:r>
            <a:r>
              <a:rPr b="0" i="1" lang="en-US" sz="2400" spc="-1" strike="noStrike">
                <a:solidFill>
                  <a:srgbClr val="000000"/>
                </a:solidFill>
                <a:latin typeface="Arial"/>
                <a:ea typeface="Microsoft YaHei"/>
              </a:rPr>
              <a:t>Spectra Viewer</a:t>
            </a:r>
            <a:r>
              <a:rPr b="0" lang="en-US" sz="2400" spc="-1" strike="noStrike">
                <a:solidFill>
                  <a:srgbClr val="000000"/>
                </a:solidFill>
                <a:latin typeface="Arial"/>
                <a:ea typeface="Microsoft YaHei"/>
              </a:rPr>
              <a:t> is designed to visualize data from mono detectors, 1D PSD and 2D PSD. Spectra can be read from files (including zipped files) or from the DAQ controllers directly. The </a:t>
            </a:r>
            <a:r>
              <a:rPr b="0" i="1" lang="en-US" sz="2400" spc="-1" strike="noStrike">
                <a:solidFill>
                  <a:srgbClr val="000000"/>
                </a:solidFill>
                <a:latin typeface="Arial"/>
                <a:ea typeface="Microsoft YaHei"/>
              </a:rPr>
              <a:t>matplotlib</a:t>
            </a:r>
            <a:r>
              <a:rPr b="0" lang="en-US" sz="2400" spc="-1" strike="noStrike">
                <a:solidFill>
                  <a:srgbClr val="000000"/>
                </a:solidFill>
                <a:latin typeface="Arial"/>
                <a:ea typeface="Microsoft YaHei"/>
              </a:rPr>
              <a:t> library is used to display the graph. The panel implements typical operations like scaling, shifting, etc. </a:t>
            </a:r>
            <a:endParaRPr b="0" lang="ru-RU" sz="2400" spc="-1" strike="noStrike">
              <a:solidFill>
                <a:srgbClr val="000000"/>
              </a:solidFill>
              <a:latin typeface="Arial"/>
            </a:endParaRPr>
          </a:p>
        </p:txBody>
      </p:sp>
      <p:sp>
        <p:nvSpPr>
          <p:cNvPr id="63" name="CustomShape 15"/>
          <p:cNvSpPr/>
          <p:nvPr/>
        </p:nvSpPr>
        <p:spPr>
          <a:xfrm>
            <a:off x="21024000" y="39888000"/>
            <a:ext cx="8064000" cy="1191240"/>
          </a:xfrm>
          <a:prstGeom prst="rect">
            <a:avLst/>
          </a:prstGeom>
          <a:noFill/>
          <a:ln>
            <a:noFill/>
          </a:ln>
        </p:spPr>
        <p:style>
          <a:lnRef idx="0"/>
          <a:fillRef idx="0"/>
          <a:effectRef idx="0"/>
          <a:fontRef idx="minor"/>
        </p:style>
        <p:txBody>
          <a:bodyPr lIns="90000" rIns="90000" tIns="46800" bIns="46800" anchor="ctr">
            <a:spAutoFit/>
          </a:bodyPr>
          <a:p>
            <a:pPr marL="342720" indent="-342720"/>
            <a:r>
              <a:rPr b="1" i="1" sz="2800" spc="-1" strike="noStrike">
                <a:solidFill>
                  <a:srgbClr val="000000"/>
                </a:solidFill>
                <a:latin typeface="Arial"/>
              </a:rPr>
              <a:t>References</a:t>
            </a:r>
            <a:endParaRPr b="0" lang="ru-RU" sz="2800" spc="-1" strike="noStrike">
              <a:solidFill>
                <a:srgbClr val="000000"/>
              </a:solidFill>
              <a:latin typeface="Arial"/>
            </a:endParaRPr>
          </a:p>
          <a:p>
            <a:r>
              <a:rPr b="0" lang="en-US" sz="2400" spc="-1" strike="noStrike">
                <a:solidFill>
                  <a:srgbClr val="000000"/>
                </a:solidFill>
                <a:latin typeface="Arial"/>
              </a:rPr>
              <a:t>https</a:t>
            </a:r>
            <a:r>
              <a:rPr b="0" lang="ru-RU" sz="2400" spc="-1" strike="noStrike">
                <a:solidFill>
                  <a:srgbClr val="000000"/>
                </a:solidFill>
                <a:latin typeface="Arial"/>
              </a:rPr>
              <a:t>://</a:t>
            </a:r>
            <a:r>
              <a:rPr b="0" lang="en-US" sz="2400" spc="-1" strike="noStrike">
                <a:solidFill>
                  <a:srgbClr val="000000"/>
                </a:solidFill>
                <a:latin typeface="Arial"/>
              </a:rPr>
              <a:t>sonix</a:t>
            </a:r>
            <a:r>
              <a:rPr b="0" lang="ru-RU" sz="2400" spc="-1" strike="noStrike">
                <a:solidFill>
                  <a:srgbClr val="000000"/>
                </a:solidFill>
                <a:latin typeface="Arial"/>
              </a:rPr>
              <a:t>.</a:t>
            </a:r>
            <a:r>
              <a:rPr b="0" lang="en-US" sz="2400" spc="-1" strike="noStrike">
                <a:solidFill>
                  <a:srgbClr val="000000"/>
                </a:solidFill>
                <a:latin typeface="Arial"/>
              </a:rPr>
              <a:t>jinr</a:t>
            </a:r>
            <a:r>
              <a:rPr b="0" lang="ru-RU" sz="2400" spc="-1" strike="noStrike">
                <a:solidFill>
                  <a:srgbClr val="000000"/>
                </a:solidFill>
                <a:latin typeface="Arial"/>
              </a:rPr>
              <a:t>.</a:t>
            </a:r>
            <a:r>
              <a:rPr b="0" lang="en-US" sz="2400" spc="-1" strike="noStrike">
                <a:solidFill>
                  <a:srgbClr val="000000"/>
                </a:solidFill>
                <a:latin typeface="Arial"/>
              </a:rPr>
              <a:t>ru</a:t>
            </a:r>
            <a:r>
              <a:rPr b="0" lang="ru-RU" sz="2400" spc="-1" strike="noStrike">
                <a:solidFill>
                  <a:srgbClr val="000000"/>
                </a:solidFill>
                <a:latin typeface="Arial"/>
              </a:rPr>
              <a:t>/</a:t>
            </a:r>
            <a:r>
              <a:rPr b="0" lang="en-US" sz="2400" spc="-1" strike="noStrike">
                <a:solidFill>
                  <a:srgbClr val="000000"/>
                </a:solidFill>
                <a:latin typeface="Arial"/>
              </a:rPr>
              <a:t>wiki</a:t>
            </a:r>
            <a:r>
              <a:rPr b="0" lang="ru-RU" sz="2400" spc="-1" strike="noStrike">
                <a:solidFill>
                  <a:srgbClr val="000000"/>
                </a:solidFill>
                <a:latin typeface="Arial"/>
              </a:rPr>
              <a:t>/</a:t>
            </a:r>
            <a:r>
              <a:rPr b="0" lang="en-US" sz="2400" spc="-1" strike="noStrike">
                <a:solidFill>
                  <a:srgbClr val="000000"/>
                </a:solidFill>
                <a:latin typeface="Arial"/>
              </a:rPr>
              <a:t>doku</a:t>
            </a:r>
            <a:r>
              <a:rPr b="0" lang="ru-RU" sz="2400" spc="-1" strike="noStrike">
                <a:solidFill>
                  <a:srgbClr val="000000"/>
                </a:solidFill>
                <a:latin typeface="Arial"/>
              </a:rPr>
              <a:t>.</a:t>
            </a:r>
            <a:r>
              <a:rPr b="0" lang="en-US" sz="2400" spc="-1" strike="noStrike">
                <a:solidFill>
                  <a:srgbClr val="000000"/>
                </a:solidFill>
                <a:latin typeface="Arial"/>
              </a:rPr>
              <a:t>php</a:t>
            </a:r>
            <a:r>
              <a:rPr b="0" lang="ru-RU" sz="2400" spc="-1" strike="noStrike">
                <a:solidFill>
                  <a:srgbClr val="000000"/>
                </a:solidFill>
                <a:latin typeface="Arial"/>
              </a:rPr>
              <a:t>?</a:t>
            </a:r>
            <a:r>
              <a:rPr b="0" lang="en-US" sz="2400" spc="-1" strike="noStrike">
                <a:solidFill>
                  <a:srgbClr val="000000"/>
                </a:solidFill>
                <a:latin typeface="Arial"/>
              </a:rPr>
              <a:t>id</a:t>
            </a:r>
            <a:r>
              <a:rPr b="0" lang="ru-RU" sz="2400" spc="-1" strike="noStrike">
                <a:solidFill>
                  <a:srgbClr val="000000"/>
                </a:solidFill>
                <a:latin typeface="Arial"/>
              </a:rPr>
              <a:t>=</a:t>
            </a:r>
            <a:r>
              <a:rPr b="0" lang="en-US" sz="2400" spc="-1" strike="noStrike">
                <a:solidFill>
                  <a:srgbClr val="000000"/>
                </a:solidFill>
                <a:latin typeface="Arial"/>
              </a:rPr>
              <a:t>en</a:t>
            </a:r>
            <a:r>
              <a:rPr b="0" lang="ru-RU" sz="2400" spc="-1" strike="noStrike">
                <a:solidFill>
                  <a:srgbClr val="000000"/>
                </a:solidFill>
                <a:latin typeface="Arial"/>
              </a:rPr>
              <a:t>:</a:t>
            </a:r>
            <a:r>
              <a:rPr b="0" lang="en-US" sz="2400" spc="-1" strike="noStrike">
                <a:solidFill>
                  <a:srgbClr val="000000"/>
                </a:solidFill>
                <a:latin typeface="Arial"/>
              </a:rPr>
              <a:t>index</a:t>
            </a:r>
            <a:endParaRPr b="0" lang="ru-RU" sz="2400" spc="-1" strike="noStrike">
              <a:solidFill>
                <a:srgbClr val="000000"/>
              </a:solidFill>
              <a:latin typeface="Arial"/>
            </a:endParaRPr>
          </a:p>
          <a:p>
            <a:endParaRPr b="0" lang="ru-RU" sz="2400" spc="-1" strike="noStrike">
              <a:solidFill>
                <a:srgbClr val="000000"/>
              </a:solidFill>
              <a:latin typeface="Arial"/>
            </a:endParaRPr>
          </a:p>
        </p:txBody>
      </p:sp>
      <p:pic>
        <p:nvPicPr>
          <p:cNvPr id="64" name="" descr=""/>
          <p:cNvPicPr/>
          <p:nvPr/>
        </p:nvPicPr>
        <p:blipFill>
          <a:blip r:embed="rId10"/>
          <a:stretch/>
        </p:blipFill>
        <p:spPr>
          <a:xfrm>
            <a:off x="20446920" y="7374600"/>
            <a:ext cx="8803080" cy="5297400"/>
          </a:xfrm>
          <a:prstGeom prst="rect">
            <a:avLst/>
          </a:prstGeom>
          <a:ln>
            <a:noFill/>
          </a:ln>
        </p:spPr>
      </p:pic>
      <p:pic>
        <p:nvPicPr>
          <p:cNvPr id="65" name="" descr=""/>
          <p:cNvPicPr/>
          <p:nvPr/>
        </p:nvPicPr>
        <p:blipFill>
          <a:blip r:embed="rId11"/>
          <a:stretch/>
        </p:blipFill>
        <p:spPr>
          <a:xfrm>
            <a:off x="21376080" y="14256000"/>
            <a:ext cx="7351920" cy="5189760"/>
          </a:xfrm>
          <a:prstGeom prst="rect">
            <a:avLst/>
          </a:prstGeom>
          <a:ln>
            <a:noFill/>
          </a:ln>
        </p:spPr>
      </p:pic>
      <p:sp>
        <p:nvSpPr>
          <p:cNvPr id="66" name="TextShape 16"/>
          <p:cNvSpPr txBox="1"/>
          <p:nvPr/>
        </p:nvSpPr>
        <p:spPr>
          <a:xfrm>
            <a:off x="3462120" y="13459320"/>
            <a:ext cx="4025880" cy="639000"/>
          </a:xfrm>
          <a:prstGeom prst="rect">
            <a:avLst/>
          </a:prstGeom>
          <a:noFill/>
          <a:ln>
            <a:noFill/>
          </a:ln>
        </p:spPr>
        <p:txBody>
          <a:bodyPr lIns="90000" rIns="90000" tIns="45000" bIns="45000">
            <a:spAutoFit/>
          </a:bodyPr>
          <a:p>
            <a:r>
              <a:rPr b="0" i="1" lang="ru-RU" sz="1800" spc="-1" strike="noStrike">
                <a:solidFill>
                  <a:srgbClr val="000000"/>
                </a:solidFill>
                <a:latin typeface="Arial"/>
              </a:rPr>
              <a:t>Universal</a:t>
            </a:r>
            <a:r>
              <a:rPr b="0" lang="ru-RU" sz="1800" spc="-1" strike="noStrike">
                <a:solidFill>
                  <a:srgbClr val="000000"/>
                </a:solidFill>
                <a:latin typeface="Arial"/>
              </a:rPr>
              <a:t> </a:t>
            </a:r>
            <a:r>
              <a:rPr b="0" i="1" lang="ru-RU" sz="1800" spc="-1" strike="noStrike">
                <a:solidFill>
                  <a:srgbClr val="000000"/>
                </a:solidFill>
                <a:latin typeface="Arial"/>
              </a:rPr>
              <a:t>GUI</a:t>
            </a:r>
            <a:r>
              <a:rPr b="0" lang="ru-RU" sz="1800" spc="-1" strike="noStrike">
                <a:solidFill>
                  <a:srgbClr val="000000"/>
                </a:solidFill>
                <a:latin typeface="Arial"/>
              </a:rPr>
              <a:t> at the Greins instriment</a:t>
            </a:r>
            <a:endParaRPr b="0" lang="ru-RU" sz="1800" spc="-1" strike="noStrike">
              <a:solidFill>
                <a:srgbClr val="000000"/>
              </a:solidFill>
              <a:latin typeface="Arial"/>
            </a:endParaRPr>
          </a:p>
        </p:txBody>
      </p:sp>
      <p:sp>
        <p:nvSpPr>
          <p:cNvPr id="67" name="TextShape 17"/>
          <p:cNvSpPr txBox="1"/>
          <p:nvPr/>
        </p:nvSpPr>
        <p:spPr>
          <a:xfrm>
            <a:off x="21587760" y="12816000"/>
            <a:ext cx="6636240" cy="569160"/>
          </a:xfrm>
          <a:prstGeom prst="rect">
            <a:avLst/>
          </a:prstGeom>
          <a:noFill/>
          <a:ln>
            <a:noFill/>
          </a:ln>
        </p:spPr>
        <p:txBody>
          <a:bodyPr lIns="90000" rIns="90000" tIns="45000" bIns="45000">
            <a:spAutoFit/>
          </a:bodyPr>
          <a:p>
            <a:pPr algn="just">
              <a:lnSpc>
                <a:spcPct val="150000"/>
              </a:lnSpc>
            </a:pPr>
            <a:r>
              <a:rPr b="0" lang="en-US" sz="1800" spc="-1" strike="noStrike">
                <a:solidFill>
                  <a:srgbClr val="000000"/>
                </a:solidFill>
                <a:latin typeface="Arial"/>
                <a:ea typeface="Microsoft YaHei"/>
              </a:rPr>
              <a:t>Visualisation of spectra from monodetectors with </a:t>
            </a:r>
            <a:r>
              <a:rPr b="0" i="1" lang="en-US" sz="1800" spc="-1" strike="noStrike">
                <a:solidFill>
                  <a:srgbClr val="000000"/>
                </a:solidFill>
                <a:latin typeface="Arial"/>
                <a:ea typeface="Microsoft YaHei"/>
              </a:rPr>
              <a:t>SpectraViewe</a:t>
            </a:r>
            <a:r>
              <a:rPr b="0" lang="en-US" sz="1800" spc="-1" strike="noStrike">
                <a:solidFill>
                  <a:srgbClr val="000000"/>
                </a:solidFill>
                <a:latin typeface="Arial"/>
                <a:ea typeface="Microsoft YaHei"/>
              </a:rPr>
              <a:t>r</a:t>
            </a:r>
            <a:endParaRPr b="0" lang="ru-RU" sz="1800" spc="-1" strike="noStrike">
              <a:solidFill>
                <a:srgbClr val="000000"/>
              </a:solidFill>
              <a:latin typeface="Arial"/>
            </a:endParaRPr>
          </a:p>
        </p:txBody>
      </p:sp>
      <p:sp>
        <p:nvSpPr>
          <p:cNvPr id="68" name="TextShape 18"/>
          <p:cNvSpPr txBox="1"/>
          <p:nvPr/>
        </p:nvSpPr>
        <p:spPr>
          <a:xfrm>
            <a:off x="23976000" y="19584000"/>
            <a:ext cx="2373840" cy="508680"/>
          </a:xfrm>
          <a:prstGeom prst="rect">
            <a:avLst/>
          </a:prstGeom>
          <a:noFill/>
          <a:ln>
            <a:noFill/>
          </a:ln>
        </p:spPr>
        <p:txBody>
          <a:bodyPr lIns="90000" rIns="90000" tIns="45000" bIns="45000">
            <a:spAutoFit/>
          </a:bodyPr>
          <a:p>
            <a:r>
              <a:rPr b="0" i="1" lang="ru-RU" sz="1800" spc="-1" strike="noStrike">
                <a:solidFill>
                  <a:srgbClr val="000000"/>
                </a:solidFill>
                <a:latin typeface="Arial"/>
              </a:rPr>
              <a:t>Journal</a:t>
            </a:r>
            <a:r>
              <a:rPr b="0" lang="ru-RU" sz="1800" spc="-1" strike="noStrike">
                <a:solidFill>
                  <a:srgbClr val="000000"/>
                </a:solidFill>
                <a:latin typeface="Arial"/>
              </a:rPr>
              <a:t> user interface</a:t>
            </a:r>
            <a:endParaRPr b="0" lang="ru-RU" sz="1800" spc="-1" strike="noStrike">
              <a:solidFill>
                <a:srgbClr val="000000"/>
              </a:solidFill>
              <a:latin typeface="Arial"/>
            </a:endParaRPr>
          </a:p>
        </p:txBody>
      </p:sp>
      <p:sp>
        <p:nvSpPr>
          <p:cNvPr id="69" name="TextShape 19"/>
          <p:cNvSpPr txBox="1"/>
          <p:nvPr/>
        </p:nvSpPr>
        <p:spPr>
          <a:xfrm>
            <a:off x="1728000" y="34920000"/>
            <a:ext cx="1904400" cy="652680"/>
          </a:xfrm>
          <a:prstGeom prst="rect">
            <a:avLst/>
          </a:prstGeom>
          <a:noFill/>
          <a:ln>
            <a:noFill/>
          </a:ln>
        </p:spPr>
        <p:txBody>
          <a:bodyPr lIns="90000" rIns="90000" tIns="45000" bIns="45000">
            <a:spAutoFit/>
          </a:bodyPr>
          <a:p>
            <a:r>
              <a:rPr b="0" i="1" lang="ru-RU" sz="1800" spc="-1" strike="noStrike">
                <a:solidFill>
                  <a:srgbClr val="000000"/>
                </a:solidFill>
                <a:latin typeface="Arial"/>
              </a:rPr>
              <a:t>WebSonix</a:t>
            </a:r>
            <a:r>
              <a:rPr b="0" lang="ru-RU" sz="1800" spc="-1" strike="noStrike">
                <a:solidFill>
                  <a:srgbClr val="000000"/>
                </a:solidFill>
                <a:latin typeface="Arial"/>
              </a:rPr>
              <a:t> pages</a:t>
            </a:r>
            <a:endParaRPr b="0" lang="ru-RU" sz="1800" spc="-1" strike="noStrike">
              <a:solidFill>
                <a:srgbClr val="000000"/>
              </a:solidFill>
              <a:latin typeface="Arial"/>
            </a:endParaRPr>
          </a:p>
        </p:txBody>
      </p:sp>
      <p:sp>
        <p:nvSpPr>
          <p:cNvPr id="70" name="TextShape 20"/>
          <p:cNvSpPr txBox="1"/>
          <p:nvPr/>
        </p:nvSpPr>
        <p:spPr>
          <a:xfrm>
            <a:off x="24192000" y="33763320"/>
            <a:ext cx="1930320" cy="364680"/>
          </a:xfrm>
          <a:prstGeom prst="rect">
            <a:avLst/>
          </a:prstGeom>
          <a:noFill/>
          <a:ln>
            <a:noFill/>
          </a:ln>
        </p:spPr>
        <p:txBody>
          <a:bodyPr lIns="90000" rIns="90000" tIns="45000" bIns="45000">
            <a:spAutoFit/>
          </a:bodyPr>
          <a:p>
            <a:r>
              <a:rPr b="0" i="1" lang="ru-RU" sz="1800" spc="-1" strike="noStrike">
                <a:solidFill>
                  <a:srgbClr val="000000"/>
                </a:solidFill>
                <a:latin typeface="Arial"/>
              </a:rPr>
              <a:t>ICE</a:t>
            </a:r>
            <a:r>
              <a:rPr b="0" lang="ru-RU" sz="1800" spc="-1" strike="noStrike">
                <a:solidFill>
                  <a:srgbClr val="000000"/>
                </a:solidFill>
                <a:latin typeface="Arial"/>
              </a:rPr>
              <a:t> control panel</a:t>
            </a:r>
            <a:endParaRPr b="0" lang="ru-RU" sz="1800" spc="-1" strike="noStrike">
              <a:solidFill>
                <a:srgbClr val="000000"/>
              </a:solidFill>
              <a:latin typeface="Arial"/>
            </a:endParaRPr>
          </a:p>
        </p:txBody>
      </p:sp>
      <p:sp>
        <p:nvSpPr>
          <p:cNvPr id="71" name="TextShape 21"/>
          <p:cNvSpPr txBox="1"/>
          <p:nvPr/>
        </p:nvSpPr>
        <p:spPr>
          <a:xfrm>
            <a:off x="24141240" y="38587320"/>
            <a:ext cx="2498760" cy="364680"/>
          </a:xfrm>
          <a:prstGeom prst="rect">
            <a:avLst/>
          </a:prstGeom>
          <a:noFill/>
          <a:ln>
            <a:noFill/>
          </a:ln>
        </p:spPr>
        <p:txBody>
          <a:bodyPr lIns="90000" rIns="90000" tIns="45000" bIns="45000">
            <a:spAutoFit/>
          </a:bodyPr>
          <a:p>
            <a:r>
              <a:rPr b="0" i="1" lang="ru-RU" sz="1800" spc="-1" strike="noStrike">
                <a:solidFill>
                  <a:srgbClr val="000000"/>
                </a:solidFill>
                <a:latin typeface="Arial"/>
              </a:rPr>
              <a:t>ICE</a:t>
            </a:r>
            <a:r>
              <a:rPr b="0" lang="ru-RU" sz="1800" spc="-1" strike="noStrike">
                <a:solidFill>
                  <a:srgbClr val="000000"/>
                </a:solidFill>
                <a:latin typeface="Arial"/>
              </a:rPr>
              <a:t> dependence panel</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1551</TotalTime>
  <Application>LibreOffice/6.2.3.2$Windows_x86 LibreOffice_project/aecc05fe267cc68dde00352a451aa867b3b546ac</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2006-03-22T16:48:23Z</dcterms:created>
  <dc:creator>Petukhova</dc:creator>
  <dc:description/>
  <dc:language>ru-RU</dc:language>
  <cp:lastModifiedBy/>
  <dcterms:modified xsi:type="dcterms:W3CDTF">2019-06-24T11:29:20Z</dcterms:modified>
  <cp:revision>147</cp:revision>
  <dc:subject/>
  <dc:title>Слайд 1</dc:title>
</cp:coreProperties>
</file>