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42"/>
  </p:notesMasterIdLst>
  <p:handoutMasterIdLst>
    <p:handoutMasterId r:id="rId43"/>
  </p:handoutMasterIdLst>
  <p:sldIdLst>
    <p:sldId id="257" r:id="rId2"/>
    <p:sldId id="373" r:id="rId3"/>
    <p:sldId id="374" r:id="rId4"/>
    <p:sldId id="300" r:id="rId5"/>
    <p:sldId id="265" r:id="rId6"/>
    <p:sldId id="368" r:id="rId7"/>
    <p:sldId id="372" r:id="rId8"/>
    <p:sldId id="375" r:id="rId9"/>
    <p:sldId id="263" r:id="rId10"/>
    <p:sldId id="330" r:id="rId11"/>
    <p:sldId id="314" r:id="rId12"/>
    <p:sldId id="272" r:id="rId13"/>
    <p:sldId id="376" r:id="rId14"/>
    <p:sldId id="276" r:id="rId15"/>
    <p:sldId id="377" r:id="rId16"/>
    <p:sldId id="349" r:id="rId17"/>
    <p:sldId id="301" r:id="rId18"/>
    <p:sldId id="363" r:id="rId19"/>
    <p:sldId id="383" r:id="rId20"/>
    <p:sldId id="337" r:id="rId21"/>
    <p:sldId id="341" r:id="rId22"/>
    <p:sldId id="309" r:id="rId23"/>
    <p:sldId id="356" r:id="rId24"/>
    <p:sldId id="343" r:id="rId25"/>
    <p:sldId id="345" r:id="rId26"/>
    <p:sldId id="324" r:id="rId27"/>
    <p:sldId id="366" r:id="rId28"/>
    <p:sldId id="320" r:id="rId29"/>
    <p:sldId id="365" r:id="rId30"/>
    <p:sldId id="378" r:id="rId31"/>
    <p:sldId id="352" r:id="rId32"/>
    <p:sldId id="353" r:id="rId33"/>
    <p:sldId id="355" r:id="rId34"/>
    <p:sldId id="357" r:id="rId35"/>
    <p:sldId id="359" r:id="rId36"/>
    <p:sldId id="360" r:id="rId37"/>
    <p:sldId id="379" r:id="rId38"/>
    <p:sldId id="380" r:id="rId39"/>
    <p:sldId id="381" r:id="rId40"/>
    <p:sldId id="32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0220"/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82" autoAdjust="0"/>
    <p:restoredTop sz="94600" autoAdjust="0"/>
  </p:normalViewPr>
  <p:slideViewPr>
    <p:cSldViewPr>
      <p:cViewPr varScale="1">
        <p:scale>
          <a:sx n="81" d="100"/>
          <a:sy n="81" d="100"/>
        </p:scale>
        <p:origin x="91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DAF4FD6-263E-4BED-8EC9-208A26FF26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66B2255-D31B-468F-A0A6-694E495BA14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F059C1A-D24B-4E20-BFC9-8B1A3FE62F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C8898023-90F2-42F0-BE88-0AD122C64E2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B71A9A93-E6F3-4EC3-8F54-07AAB89BB0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6092BA9-2A3A-4BDF-873C-F7758C3E45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97F70F6-A317-45BA-BD65-903DFA33E2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C3C2A38-258B-46BB-94B3-EF216E7AF8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4CE25F6D-4D56-43F0-832C-2352AD22A2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5859B7FA-A55B-49D5-AD18-08346445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0515BFC5-223D-4AD6-BCA9-A82AA43F05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0A35110C-3D41-4F88-A556-DDF8BD7FACA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13EDB4-F661-4132-B65F-DD07DB14F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8AA27A-AD23-45C6-A79E-D093F3C7468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4850" name="Rectangle 2">
            <a:extLst>
              <a:ext uri="{FF2B5EF4-FFF2-40B4-BE49-F238E27FC236}">
                <a16:creationId xmlns:a16="http://schemas.microsoft.com/office/drawing/2014/main" id="{C48E59BC-9652-4863-8511-29EC90D09C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C83A946C-7DB7-419E-BB1F-99597FFD5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2D15A6-3DFB-41C8-B30F-9760FD6B1C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6F75CA-7919-447F-B204-688654B6DFCF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B99625B8-1F43-4E27-9DAD-5CFBBACDE57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45CA55B-067E-4EBD-AB20-F0945782102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7861CB-FC53-4775-8E5C-62B43C06F5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C2B9F0-928F-4696-8508-B156219F8AFA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7B8D138E-C81F-4C47-A5C9-9B3644A16B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1BEB0A5F-B63C-4E4C-AF8E-1076B0E9E2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7EAF3ACD-7F82-4402-937E-85C00FD75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7DD9BAE-87E4-4149-8554-213FEF4F0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ru-RU"/>
              <a:t>Now, thank for GumTree, it provides unified scientific workbench for doing anything you want with your experiment.</a:t>
            </a:r>
          </a:p>
          <a:p>
            <a:endParaRPr lang="en-A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882E2D-C173-4D2C-A726-2A2EA6723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148D0-8E6E-4086-A7D5-149E5652B613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396290" name="Rectangle 2">
            <a:extLst>
              <a:ext uri="{FF2B5EF4-FFF2-40B4-BE49-F238E27FC236}">
                <a16:creationId xmlns:a16="http://schemas.microsoft.com/office/drawing/2014/main" id="{521AB5F7-D2C4-47C8-99D7-3B3C227FB1A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E1405220-EF94-4D28-BCF9-0F9C0F6E29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1428" tIns="45714" rIns="91428" bIns="45714" anchor="ctr"/>
          <a:lstStyle/>
          <a:p>
            <a:pPr defTabSz="449263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50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1EC78D-B6FE-4B3D-8D54-45818D8025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0AD88-81F1-47AA-848D-ACD6996AA53A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FF208A9-15F4-4983-BD21-118F7FB91E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BDC0AF3C-BFCC-4E51-8C5C-4EDCD402A8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6CADC2BA-DDC6-4DE4-AE2B-3723DE5371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F167FF20-74C6-4B2C-AEBD-4465DE23CF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B5BE149A-E8E6-47E2-9A00-D5E3DE5DC3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A320F7F3-66E3-4B26-A55C-B5A565002C5F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7F2FF819-D35C-4B2B-9BBB-B4A9457AAF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109574" name="Rectangle 6">
            <a:extLst>
              <a:ext uri="{FF2B5EF4-FFF2-40B4-BE49-F238E27FC236}">
                <a16:creationId xmlns:a16="http://schemas.microsoft.com/office/drawing/2014/main" id="{D5D59D28-28BD-41AF-8FEA-271AE5892A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CE2DC3F4-F119-4F63-8109-C33811354A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491B-9D68-4FF9-9CE3-5B9D0C0E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9D1E4-96AF-4EF4-B290-ACBD37A25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F8537-CE31-4627-A38C-680EFD34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C70F6-5D73-42AB-952A-712EDB29F3BC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7D347-A00E-46DA-92B6-D17928DC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82837-EE00-47BF-8D05-91C4AA44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0C1BC-8DB3-49B1-BB57-87E7CFD734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7404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C6A20-D21F-44B7-9E26-34D422AC1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64944-B371-4C31-A485-72D85AD42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985E-9FA1-47BC-94AF-7CB527B0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EB883-658C-4153-A9C8-D391B8C4B163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CFDF-6052-46E1-B74D-270EFFF9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FBA51-1E04-4EE6-8174-D1C04DE6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B350C-45AB-4A35-85C9-454F33599A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83666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EE9B-5B7C-4BD6-8038-1685B6B1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F9B8C-25CA-43EA-B525-1A957E210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BD9A5-A403-43ED-B918-5708409004B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0" y="1905000"/>
            <a:ext cx="39624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F21120-EEA0-4B09-B6C5-FBEC1B8446C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0" y="4229100"/>
            <a:ext cx="39624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E268F8-D8BA-4296-B535-40C55488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F618EA05-1911-4F04-8C71-374A644E8BD9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8A5822-334E-4A51-8D93-429B4654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694C6B-5672-4F9E-9E66-735645DA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FD5B6AF0-044D-4674-BA07-65D15D55BB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35996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D32D-1697-4254-ACAE-4A8D2B52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81578-F782-47F5-82E0-F92BEBECA43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0F8B2-CDFB-4206-8CC1-E9B1A5D33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D6B8E-080E-4B45-B63E-EFFC61C1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13D571BC-3CC1-4182-9820-FE7C4E448267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92465-375A-472C-8306-B97052CE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93F04-EB7E-40B5-9402-F78346F3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03A64E5C-6762-4880-85B2-ED5AAC9C5D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8026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0C27-5F22-404E-AC6D-40B58B25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55663-A118-4409-85B6-081463653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67518-EF05-429A-BBD1-1C93AEFA8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D96D6-9E25-4386-9DC1-67A5EB2E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DE67D8D-40D9-454C-B35E-4BE7CDC2B0A7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A9DCF-FAE5-48B0-B9AA-B2D67C43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712B5-04F5-47A4-B493-272C2348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CB7D4CAC-4016-4D25-A51D-BECB8329D5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62963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2C66-8DCC-4A4A-A0E4-2BFFB6F2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5DFF-A1FB-48B3-A671-E2ECAE21AC4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6FA7A-BE75-4CA5-8CDC-3C681EA4C08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35A379-B20A-4CDE-8517-2C7DB1AA90E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23E9FA-03F1-4708-A709-DCF07547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6999668-1061-4CBD-85A4-AF80DB11407E}" type="datetimeFigureOut">
              <a:rPr lang="en-US" altLang="ru-RU"/>
              <a:pPr/>
              <a:t>10/10/2023</a:t>
            </a:fld>
            <a:endParaRPr lang="en-GB" altLang="ru-R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E0731E-FA5B-440B-AC56-D4EAB2A8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98ED8C-E17D-4CF2-9060-8CBE33F5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DF1C18-30D7-4AB9-BC29-A34B39BCD50E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66208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F216-618C-4E2C-9EC0-F61F7DA5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185A3-7951-493D-AD5B-B867711C4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F7DC0-E5FD-4DCC-B6E6-1B205047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31DC90-8149-4B58-A12B-B6670A44F22C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2888F-6CF8-4A91-8E86-F2783B5A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156F5-1E5E-46FB-B585-E3871E9D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4D428-9964-4FD7-BEFA-C5D20FC1DE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20950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60B2-B528-428E-BA25-4BEDB4B3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F9B5-3740-4538-9D52-DFEB446CA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3AA0-38FA-45AE-9F7E-1BE9A486D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10F782-827F-4458-8D05-34193A2C431F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7F1B-FCC4-4583-898D-965A3E4B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97846-EFF8-44D0-90BB-E79F6D3B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F3E0-9A8B-49BE-9C1C-23AABD4975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62334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20FB-7D36-42D7-9413-8ED94E81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EB61D-4629-4EB5-9395-8FD725EC3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2BA06-B0DB-4B28-9A60-52FA54AC5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6A0F7-B621-4FF7-8308-04942D2B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2562D6-1A2D-45CA-8A1C-3D30609F1179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1FBAC-E465-4DF2-92C8-15C8E2D2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FD3C-1798-49AD-9A4C-5446F588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349CC-247F-448E-AAD4-2423655F5B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44914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4FEF-EF85-44F7-9EB6-0B6A2EDB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940BF-03A5-47F7-87E2-A2D16809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E5E1A-01CA-4AD8-B835-693C35C36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4CA9D-3F83-4DAD-AC4C-D0AFC4A27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A1C85-2787-4D70-99AE-725E937EB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B4D34-EBB8-46FB-BA97-B89FC727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1150B6-1B64-4830-A776-1BE0165B658C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C4D05F-8151-40B7-83C6-4B94DDD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0F387-EF69-417D-8996-19244BE1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61D8B-9B92-4B76-9195-7139457334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24941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4AE4-692A-428C-A177-25A15BCE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7E256-7440-4DB4-8F76-450AE4CA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7945C-B65F-4E0C-BE19-BE35A59BA982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DBE40-C4EC-4C80-81D5-D45FC66B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F18D5-E171-44F1-94BD-6D9AE1FE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B1422-1FDD-4C87-8AEE-9C5AA57E9B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54780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3A2A6F-B873-4878-9A70-D3241C22B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E8B287-783A-4397-9895-89504E84AD9A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B44B7-C968-4C31-B19D-084EB3E9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EB1E8-96DA-46F2-9AC5-7AC3C4B9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0313C-BF0B-4EA4-BE93-2D731AA4E3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37773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DCF8-A5C4-4000-AA80-62A6DB8E8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0333B-BD51-4CB7-A285-51B387B5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50BC8-80D8-4BCA-A920-F98F29BD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C6A9E-3B30-4203-A4E2-92F1157C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037CEC-3166-40D2-BC5B-EAD19134AABE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26609-80F1-4703-B82A-DABC30D6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3EF0C-395E-4027-8E0D-D4E6FB65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035B2-3B2A-4774-8E5D-8FC59BBB94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88854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361C-B31A-44DE-9BAE-4D644720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FC0A7-37D9-4A7B-89D8-C76AF6CB4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C3CDD-FCC0-4FEF-8BD7-B1088128F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CBE40-A2AF-4FC9-BA10-F113A474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D8C317-88A2-428D-A0B9-D81074FB9A82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F6579-D81D-4ECA-8183-30CDDDB19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BC1D4-B1BB-435A-876F-F4890999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B8DAD-59EE-4F38-9CB1-BEE3EB680A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6690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BC1B442-2216-4E38-BA1A-61A0B1DA0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Текст второго уровня</a:t>
            </a:r>
          </a:p>
          <a:p>
            <a:pPr lvl="2"/>
            <a:r>
              <a:rPr lang="ru-RU" altLang="ru-RU"/>
              <a:t>Текст третьего уровня</a:t>
            </a:r>
          </a:p>
          <a:p>
            <a:pPr lvl="3"/>
            <a:r>
              <a:rPr lang="ru-RU" altLang="ru-RU"/>
              <a:t> Текст четвертого уровня</a:t>
            </a:r>
          </a:p>
          <a:p>
            <a:pPr lvl="4"/>
            <a:r>
              <a:rPr lang="ru-RU" altLang="ru-RU"/>
              <a:t>Текст пятого уровня</a:t>
            </a:r>
          </a:p>
          <a:p>
            <a:pPr lvl="1"/>
            <a:endParaRPr lang="ru-RU" altLang="ru-RU"/>
          </a:p>
          <a:p>
            <a:pPr lvl="2"/>
            <a:endParaRPr lang="ru-RU" altLang="ru-RU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3EB4BAB-9CF6-4510-99F6-1055DDA7A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6E01F84C-1FAE-4397-8393-1403D16012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fld id="{31008A0E-6C3A-4E8A-B223-59D572ED7DB8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DF01D98F-789E-4740-8CCC-457264DB7B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A3ABA5C3-7D6C-4504-98DB-30907691BD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98C7B17C-7756-4D7F-89F9-3C87E91E9C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4" r:id="rId15"/>
  </p:sldLayoutIdLst>
  <p:transition/>
  <p:hf hdr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rgbClr val="284C6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9pPr>
    </p:titleStyle>
    <p:bodyStyle>
      <a:lvl1pPr marL="342900" indent="-342900" algn="l" rtl="0" fontAlgn="base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 kern="1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0761E171-5696-4F8A-91E8-DD4A666216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836613"/>
            <a:ext cx="7086600" cy="4649787"/>
          </a:xfrm>
        </p:spPr>
        <p:txBody>
          <a:bodyPr/>
          <a:lstStyle/>
          <a:p>
            <a:br>
              <a:rPr lang="ru-RU" altLang="ru-RU" sz="1800" i="1" dirty="0"/>
            </a:br>
            <a:r>
              <a:rPr lang="ru-RU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Программное обеспечение нейтронных спектрометров</a:t>
            </a:r>
            <a:r>
              <a:rPr lang="ru-RU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</a:t>
            </a:r>
            <a:r>
              <a:rPr lang="ru-RU" altLang="ru-RU" sz="1800" i="1" dirty="0"/>
              <a:t>рограммное обеспечение</a:t>
            </a:r>
            <a:br>
              <a:rPr lang="ru-RU" altLang="ru-RU" sz="1800" i="1" dirty="0"/>
            </a:br>
            <a:r>
              <a:rPr lang="ru-RU" altLang="ru-RU" sz="1800" i="1" dirty="0"/>
              <a:t>систем управления спектрометрами)</a:t>
            </a:r>
            <a:endParaRPr lang="ru-RU" altLang="ru-RU" sz="1800" dirty="0"/>
          </a:p>
        </p:txBody>
      </p:sp>
      <p:sp>
        <p:nvSpPr>
          <p:cNvPr id="272387" name="Text Box 3">
            <a:extLst>
              <a:ext uri="{FF2B5EF4-FFF2-40B4-BE49-F238E27FC236}">
                <a16:creationId xmlns:a16="http://schemas.microsoft.com/office/drawing/2014/main" id="{210EA48A-76BF-4186-95E9-224AE90F7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445125"/>
            <a:ext cx="7851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Кирилов А.С. -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к.ф.м.н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– начальник группы информационных технологий НЭОКС</a:t>
            </a:r>
          </a:p>
        </p:txBody>
      </p:sp>
      <p:pic>
        <p:nvPicPr>
          <p:cNvPr id="272388" name="Picture 4">
            <a:extLst>
              <a:ext uri="{FF2B5EF4-FFF2-40B4-BE49-F238E27FC236}">
                <a16:creationId xmlns:a16="http://schemas.microsoft.com/office/drawing/2014/main" id="{173D1F05-8741-4F11-917D-5F408CFA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8425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D683F9-8CE3-4F6F-BEDA-8E5E23E4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E338-8CEE-4AEA-BB7E-59FDC43ED8DA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B6D7D-C8ED-413D-A686-D895A14A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742-1DD4-4DB0-9D4E-481C64AB7BFC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B9AED959-3643-45E1-B771-C5A1597F8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077200" cy="914400"/>
          </a:xfrm>
        </p:spPr>
        <p:txBody>
          <a:bodyPr/>
          <a:lstStyle/>
          <a:p>
            <a:pPr algn="ctr"/>
            <a:r>
              <a:rPr lang="ru-RU" altLang="ru-RU" sz="3200" i="1" dirty="0"/>
              <a:t>Требования к современной системе управления (причины)</a:t>
            </a:r>
          </a:p>
        </p:txBody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203C0035-1810-49B9-9DBE-7CD0B0E37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9632" y="3621649"/>
            <a:ext cx="7661275" cy="2519362"/>
          </a:xfrm>
        </p:spPr>
        <p:txBody>
          <a:bodyPr/>
          <a:lstStyle/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Полнота управления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Легкость освоения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Удобный интерфейс 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Дистанционное доступ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Надежность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Быстрая адаптация к изменениям в оборудовании и методике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Ручное управление и пакетные задания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1800" i="1" dirty="0"/>
              <a:t>Связь с программами обработки</a:t>
            </a:r>
          </a:p>
        </p:txBody>
      </p:sp>
      <p:sp>
        <p:nvSpPr>
          <p:cNvPr id="307200" name="Rectangle 0">
            <a:extLst>
              <a:ext uri="{FF2B5EF4-FFF2-40B4-BE49-F238E27FC236}">
                <a16:creationId xmlns:a16="http://schemas.microsoft.com/office/drawing/2014/main" id="{F67CD767-7D75-4D25-9C25-F3D24A5C7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1493445"/>
            <a:ext cx="72009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900220"/>
                </a:solidFill>
              </a:rPr>
              <a:t>Сверхзадача</a:t>
            </a:r>
            <a:r>
              <a:rPr lang="ru-RU" altLang="ru-RU" sz="2400" dirty="0">
                <a:solidFill>
                  <a:srgbClr val="284C6A"/>
                </a:solidFill>
              </a:rPr>
              <a:t> – </a:t>
            </a:r>
            <a:r>
              <a:rPr lang="ru-RU" altLang="ru-RU" sz="2400" i="1" dirty="0">
                <a:solidFill>
                  <a:srgbClr val="284C6A"/>
                </a:solidFill>
              </a:rPr>
              <a:t>унификация и стандартизация</a:t>
            </a:r>
            <a:endParaRPr lang="en-US" altLang="ru-RU" sz="2400" i="1" dirty="0">
              <a:solidFill>
                <a:srgbClr val="284C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</a:rPr>
              <a:t>Аппаратура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Системы управления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Форматы данных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Платформы для обработки результатов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5326DF1-FC37-4D6C-87CC-7C0D431D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91A4-6765-47B8-80A1-E0F91DD17336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D8C176BE-B4CC-437E-9164-68676E46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8B1983D-661F-4E80-AB8D-25DFE52C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E415-0741-4425-B89C-B45458D568BA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05028593-2B95-4AF9-A1D5-6F94558A2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519214"/>
            <a:ext cx="8229600" cy="1143000"/>
          </a:xfrm>
        </p:spPr>
        <p:txBody>
          <a:bodyPr/>
          <a:lstStyle/>
          <a:p>
            <a:r>
              <a:rPr lang="ru-RU" altLang="ru-RU" sz="3200" i="1" dirty="0"/>
              <a:t>Поиски путей унификации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E172EF57-CA8E-42E3-B543-E98E0313B5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34682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en-US" altLang="ru-RU" sz="2000" dirty="0"/>
              <a:t>1996 </a:t>
            </a:r>
            <a:r>
              <a:rPr lang="ru-RU" altLang="ru-RU" sz="2000" dirty="0"/>
              <a:t>Гренобль организационное совещание (</a:t>
            </a:r>
            <a:r>
              <a:rPr lang="en-US" altLang="ru-RU" sz="2000" dirty="0"/>
              <a:t>ILL &amp; ESRF)</a:t>
            </a:r>
            <a:r>
              <a:rPr lang="ru-RU" altLang="ru-RU" sz="2000" dirty="0"/>
              <a:t>. С 1997 года регулярно рабочее совещание </a:t>
            </a:r>
            <a:r>
              <a:rPr lang="en-US" altLang="ru-RU" sz="2000" dirty="0"/>
              <a:t>NOBUGS (New Opportunities for Better User Group Software)</a:t>
            </a:r>
            <a:endParaRPr lang="ru-RU" altLang="ru-RU" sz="2000" dirty="0"/>
          </a:p>
          <a:p>
            <a:pPr marL="0" indent="0">
              <a:lnSpc>
                <a:spcPct val="90000"/>
              </a:lnSpc>
              <a:buNone/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Созданы международные коллаборации</a:t>
            </a:r>
            <a:r>
              <a:rPr lang="en-US" altLang="ru-RU" sz="2000" dirty="0"/>
              <a:t>:</a:t>
            </a:r>
          </a:p>
          <a:p>
            <a:pPr lvl="1">
              <a:lnSpc>
                <a:spcPct val="90000"/>
              </a:lnSpc>
            </a:pPr>
            <a:r>
              <a:rPr lang="ru-RU" altLang="ru-RU" sz="1800" i="1" dirty="0">
                <a:solidFill>
                  <a:srgbClr val="002060"/>
                </a:solidFill>
              </a:rPr>
              <a:t>Системы управления </a:t>
            </a:r>
            <a:r>
              <a:rPr lang="en-US" altLang="ru-RU" sz="1800" i="1" dirty="0">
                <a:solidFill>
                  <a:srgbClr val="002060"/>
                </a:solidFill>
              </a:rPr>
              <a:t>(Tango, Epics </a:t>
            </a:r>
            <a:r>
              <a:rPr lang="ru-RU" altLang="ru-RU" sz="1800" i="1" dirty="0">
                <a:solidFill>
                  <a:srgbClr val="002060"/>
                </a:solidFill>
              </a:rPr>
              <a:t>и</a:t>
            </a:r>
            <a:r>
              <a:rPr lang="en-US" altLang="ru-RU" sz="1800" i="1" dirty="0">
                <a:solidFill>
                  <a:srgbClr val="002060"/>
                </a:solidFill>
              </a:rPr>
              <a:t> </a:t>
            </a:r>
            <a:r>
              <a:rPr lang="ru-RU" altLang="ru-RU" sz="1800" i="1" dirty="0">
                <a:solidFill>
                  <a:srgbClr val="002060"/>
                </a:solidFill>
              </a:rPr>
              <a:t>проч.)</a:t>
            </a:r>
            <a:endParaRPr lang="en-US" altLang="ru-RU" sz="1800" i="1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ru-RU" altLang="ru-RU" sz="1800" i="1" dirty="0">
                <a:solidFill>
                  <a:srgbClr val="002060"/>
                </a:solidFill>
              </a:rPr>
              <a:t>Форматы данных </a:t>
            </a:r>
            <a:r>
              <a:rPr lang="en-US" altLang="ru-RU" sz="1800" i="1" dirty="0">
                <a:solidFill>
                  <a:srgbClr val="002060"/>
                </a:solidFill>
              </a:rPr>
              <a:t>(Nexus)</a:t>
            </a:r>
          </a:p>
          <a:p>
            <a:pPr lvl="1">
              <a:lnSpc>
                <a:spcPct val="90000"/>
              </a:lnSpc>
            </a:pPr>
            <a:r>
              <a:rPr lang="ru-RU" altLang="ru-RU" sz="1800" i="1" dirty="0">
                <a:solidFill>
                  <a:srgbClr val="002060"/>
                </a:solidFill>
              </a:rPr>
              <a:t>ПО первичной обработки и визуализации данных </a:t>
            </a:r>
            <a:r>
              <a:rPr lang="en-US" altLang="ru-RU" sz="1800" i="1" dirty="0">
                <a:solidFill>
                  <a:srgbClr val="002060"/>
                </a:solidFill>
              </a:rPr>
              <a:t>(Mantid)</a:t>
            </a:r>
          </a:p>
          <a:p>
            <a:pPr lvl="1">
              <a:lnSpc>
                <a:spcPct val="90000"/>
              </a:lnSpc>
            </a:pPr>
            <a:r>
              <a:rPr lang="ru-RU" altLang="ru-RU" sz="1800" i="1" dirty="0">
                <a:solidFill>
                  <a:srgbClr val="002060"/>
                </a:solidFill>
              </a:rPr>
              <a:t>ПО моделирования спектрометров (</a:t>
            </a:r>
            <a:r>
              <a:rPr lang="en-US" altLang="ru-RU" sz="1800" i="1" dirty="0" err="1">
                <a:solidFill>
                  <a:srgbClr val="002060"/>
                </a:solidFill>
              </a:rPr>
              <a:t>McStas</a:t>
            </a:r>
            <a:r>
              <a:rPr lang="en-US" altLang="ru-RU" sz="1800" i="1" dirty="0">
                <a:solidFill>
                  <a:srgbClr val="002060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ru-RU" altLang="ru-RU" sz="1800" i="1" dirty="0">
                <a:solidFill>
                  <a:srgbClr val="002060"/>
                </a:solidFill>
              </a:rPr>
              <a:t>ПО организации архивов данных (</a:t>
            </a:r>
            <a:r>
              <a:rPr lang="en-US" altLang="ru-RU" sz="1800" i="1" dirty="0">
                <a:solidFill>
                  <a:srgbClr val="002060"/>
                </a:solidFill>
              </a:rPr>
              <a:t>ICAT)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dirty="0"/>
          </a:p>
        </p:txBody>
      </p:sp>
      <p:pic>
        <p:nvPicPr>
          <p:cNvPr id="181255" name="Picture 7" descr="Mantid Project">
            <a:extLst>
              <a:ext uri="{FF2B5EF4-FFF2-40B4-BE49-F238E27FC236}">
                <a16:creationId xmlns:a16="http://schemas.microsoft.com/office/drawing/2014/main" id="{04589C78-2DAC-4D76-973A-3D25B0B0C0A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9994" y="4227178"/>
            <a:ext cx="936625" cy="52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1258" name="Picture 10" descr="McStas logo">
            <a:extLst>
              <a:ext uri="{FF2B5EF4-FFF2-40B4-BE49-F238E27FC236}">
                <a16:creationId xmlns:a16="http://schemas.microsoft.com/office/drawing/2014/main" id="{51F9BFFF-5C84-4252-9804-CECE57AA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331" y="5013158"/>
            <a:ext cx="852488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60" name="Picture 12" descr="Logo">
            <a:extLst>
              <a:ext uri="{FF2B5EF4-FFF2-40B4-BE49-F238E27FC236}">
                <a16:creationId xmlns:a16="http://schemas.microsoft.com/office/drawing/2014/main" id="{FF9B351C-6517-4BF6-A127-41D81038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708275"/>
            <a:ext cx="9779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62" name="Picture 14" descr="EPICS Home">
            <a:extLst>
              <a:ext uri="{FF2B5EF4-FFF2-40B4-BE49-F238E27FC236}">
                <a16:creationId xmlns:a16="http://schemas.microsoft.com/office/drawing/2014/main" id="{0A8E3B2B-8443-4C06-B3F1-99920477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429000"/>
            <a:ext cx="601663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64" name="Picture 16" descr="no bugs allowed conference logo">
            <a:extLst>
              <a:ext uri="{FF2B5EF4-FFF2-40B4-BE49-F238E27FC236}">
                <a16:creationId xmlns:a16="http://schemas.microsoft.com/office/drawing/2014/main" id="{97E80D7C-8187-4446-935D-567742EF08A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701017"/>
            <a:ext cx="668338" cy="668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08E270C6-1191-4C04-B72E-0A099B798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765175"/>
            <a:ext cx="7661275" cy="141287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3200" i="1" dirty="0"/>
              <a:t>Архитектуры, получившие наибольшее распространение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48E98D0-02DA-47D5-BDDC-28B0C6C5A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7217" y="2178050"/>
            <a:ext cx="7851775" cy="223202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endParaRPr lang="en-US" altLang="ru-RU" sz="2400" i="1" dirty="0"/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en-US" altLang="ru-RU" sz="2400" i="1" dirty="0">
                <a:solidFill>
                  <a:srgbClr val="FF3300"/>
                </a:solidFill>
              </a:rPr>
              <a:t>EPICS</a:t>
            </a:r>
            <a:r>
              <a:rPr lang="ru-RU" altLang="ru-RU" sz="2400" i="1" dirty="0"/>
              <a:t> (</a:t>
            </a:r>
            <a:r>
              <a:rPr lang="ru-RU" altLang="ru-RU" sz="2400" i="1" dirty="0" err="1"/>
              <a:t>Experimental</a:t>
            </a:r>
            <a:r>
              <a:rPr lang="ru-RU" altLang="ru-RU" sz="2400" i="1" dirty="0"/>
              <a:t> </a:t>
            </a:r>
            <a:r>
              <a:rPr lang="ru-RU" altLang="ru-RU" sz="2400" i="1" dirty="0" err="1"/>
              <a:t>Physics</a:t>
            </a:r>
            <a:r>
              <a:rPr lang="ru-RU" altLang="ru-RU" sz="2400" i="1" dirty="0"/>
              <a:t> </a:t>
            </a:r>
            <a:r>
              <a:rPr lang="ru-RU" altLang="ru-RU" sz="2400" i="1" dirty="0" err="1"/>
              <a:t>and</a:t>
            </a:r>
            <a:r>
              <a:rPr lang="ru-RU" altLang="ru-RU" sz="2400" i="1" dirty="0"/>
              <a:t> </a:t>
            </a:r>
            <a:br>
              <a:rPr lang="ru-RU" altLang="ru-RU" sz="2400" i="1" dirty="0"/>
            </a:br>
            <a:r>
              <a:rPr lang="ru-RU" altLang="ru-RU" sz="2400" i="1" dirty="0" err="1"/>
              <a:t>Industrial</a:t>
            </a:r>
            <a:r>
              <a:rPr lang="ru-RU" altLang="ru-RU" sz="2400" i="1" dirty="0"/>
              <a:t> </a:t>
            </a:r>
            <a:r>
              <a:rPr lang="ru-RU" altLang="ru-RU" sz="2400" i="1" dirty="0" err="1"/>
              <a:t>Control</a:t>
            </a:r>
            <a:r>
              <a:rPr lang="ru-RU" altLang="ru-RU" sz="2400" i="1" dirty="0"/>
              <a:t> </a:t>
            </a:r>
            <a:r>
              <a:rPr lang="ru-RU" altLang="ru-RU" sz="2400" i="1" dirty="0" err="1"/>
              <a:t>System</a:t>
            </a:r>
            <a:r>
              <a:rPr lang="ru-RU" altLang="ru-RU" sz="2400" i="1" dirty="0"/>
              <a:t> </a:t>
            </a:r>
            <a:r>
              <a:rPr lang="en-US" altLang="ru-RU" sz="2400" i="1" dirty="0"/>
              <a:t>) </a:t>
            </a:r>
            <a:r>
              <a:rPr lang="ru-RU" altLang="ru-RU" sz="2400" i="1" dirty="0"/>
              <a:t>– </a:t>
            </a:r>
            <a:r>
              <a:rPr lang="en-US" altLang="ru-RU" sz="2400" i="1" dirty="0"/>
              <a:t>ANL</a:t>
            </a:r>
            <a:r>
              <a:rPr lang="ru-RU" altLang="ru-RU" sz="2400" i="1" dirty="0"/>
              <a:t> (</a:t>
            </a:r>
            <a:r>
              <a:rPr lang="ru-RU" altLang="ru-RU" sz="2400" i="1" dirty="0" err="1"/>
              <a:t>Аргонн</a:t>
            </a:r>
            <a:r>
              <a:rPr lang="ru-RU" altLang="ru-RU" sz="2400" i="1" dirty="0"/>
              <a:t>, США)</a:t>
            </a:r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None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endParaRPr lang="en-US" altLang="ru-RU" sz="2400" i="1" dirty="0"/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en-US" altLang="ru-RU" sz="2400" i="1" dirty="0">
                <a:solidFill>
                  <a:srgbClr val="FF3300"/>
                </a:solidFill>
              </a:rPr>
              <a:t>TACO/TANGO</a:t>
            </a:r>
            <a:r>
              <a:rPr lang="en-US" altLang="ru-RU" sz="2400" i="1" dirty="0"/>
              <a:t> – ESRF (</a:t>
            </a:r>
            <a:r>
              <a:rPr lang="ru-RU" altLang="ru-RU" sz="2400" i="1" dirty="0"/>
              <a:t>Гренобль, Франция</a:t>
            </a:r>
            <a:r>
              <a:rPr lang="en-US" altLang="ru-RU" sz="2400" i="1" dirty="0"/>
              <a:t>)</a:t>
            </a:r>
            <a:endParaRPr lang="ru-RU" altLang="ru-RU" sz="2400" i="1" dirty="0"/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endParaRPr lang="ru-RU" altLang="ru-RU" sz="2400" i="1" dirty="0"/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и исключения (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endParaRPr lang="en-US" altLang="ru-RU" sz="2400" i="1" dirty="0"/>
          </a:p>
          <a:p>
            <a:pPr marL="887413" lvl="1" indent="-439738">
              <a:spcBef>
                <a:spcPts val="500"/>
              </a:spcBef>
              <a:buClr>
                <a:srgbClr val="FFFFFF"/>
              </a:buClr>
              <a:buSzPct val="65000"/>
              <a:buFont typeface="Wingdings" panose="05000000000000000000" pitchFamily="2" charset="2"/>
              <a:buChar char="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endParaRPr lang="en-US" altLang="ru-RU" sz="2400" i="1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465C0-1B57-46EA-B1AA-E9C9D2A2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1267"/>
            <a:ext cx="6923112" cy="914400"/>
          </a:xfrm>
        </p:spPr>
        <p:txBody>
          <a:bodyPr/>
          <a:lstStyle/>
          <a:p>
            <a:r>
              <a:rPr lang="ru-RU" sz="3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EPICS</a:t>
            </a:r>
            <a:r>
              <a:rPr lang="en-US" sz="3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Physics and Industrial Control System)</a:t>
            </a:r>
            <a:endParaRPr lang="ru-R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0C63-5E17-4BD4-8F14-7861837ED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81100"/>
            <a:ext cx="8077200" cy="44958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программных инструментов и приложений, которые обеспечивают программную инфраструктуру для использования при построении распределенных систем управления для управления такими устройствами, как ускорители частиц, большие эксперименты и крупные телескопы.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использует методы «клиент/сервер» и «публикация/подписка» для связи между различными компьютерами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сетевого протокола доступа к каналу (CA).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2C2FF-794D-4810-9056-E3D274B6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9FD35-4546-4A10-8B53-2ABAF579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33FB-7224-4077-A01B-7C0C1B14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58ECD-CE00-40FB-8D71-3FEA3C0FF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61048"/>
            <a:ext cx="5262698" cy="24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AD320-E096-492E-911B-F41182A0C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8025"/>
            <a:ext cx="987840" cy="6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56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6E51BD1F-AEA6-42F1-8A88-2E7BA1F18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343775" cy="74612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3200" i="1" dirty="0"/>
              <a:t>Архитектура </a:t>
            </a:r>
            <a:r>
              <a:rPr lang="en-US" altLang="ru-RU" sz="3200" b="1" i="1" dirty="0"/>
              <a:t>TACO/TANGO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320E1C0D-FD38-4D0A-A961-BA41D487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06773"/>
            <a:ext cx="53816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885FE-13EE-46AD-8120-59134CD3725D}"/>
              </a:ext>
            </a:extLst>
          </p:cNvPr>
          <p:cNvSpPr txBox="1"/>
          <p:nvPr/>
        </p:nvSpPr>
        <p:spPr>
          <a:xfrm>
            <a:off x="689480" y="5517232"/>
            <a:ext cx="80520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TANGO</a:t>
            </a:r>
            <a:r>
              <a:rPr lang="ru-RU" dirty="0"/>
              <a:t> — это объектно-ориентированная распределенная система управления, использующая CORBA, которая активно разрабатывается в результате сотрудничества институтов </a:t>
            </a:r>
            <a:r>
              <a:rPr lang="ru-RU" dirty="0" err="1"/>
              <a:t>Alba</a:t>
            </a:r>
            <a:r>
              <a:rPr lang="ru-RU" dirty="0"/>
              <a:t>, </a:t>
            </a:r>
            <a:r>
              <a:rPr lang="ru-RU" dirty="0" err="1"/>
              <a:t>Desy</a:t>
            </a:r>
            <a:r>
              <a:rPr lang="ru-RU" dirty="0"/>
              <a:t>, </a:t>
            </a:r>
            <a:r>
              <a:rPr lang="ru-RU" dirty="0" err="1"/>
              <a:t>Elettra</a:t>
            </a:r>
            <a:r>
              <a:rPr lang="ru-RU" dirty="0"/>
              <a:t>, ESRF и </a:t>
            </a:r>
            <a:r>
              <a:rPr lang="ru-RU" dirty="0" err="1"/>
              <a:t>Soleil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62CA-63DB-4395-AAD4-BBED63D3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64" y="291525"/>
            <a:ext cx="2962672" cy="2167136"/>
          </a:xfrm>
        </p:spPr>
        <p:txBody>
          <a:bodyPr/>
          <a:lstStyle/>
          <a:p>
            <a: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</a:t>
            </a:r>
            <a:r>
              <a:rPr lang="ru-RU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ISIS</a:t>
            </a:r>
            <a:r>
              <a:rPr lang="ru-RU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</a:t>
            </a:r>
            <a:endParaRPr lang="ru-R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39B84-FD37-4CD7-B298-105A5C2FA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104884"/>
            <a:ext cx="8077200" cy="248435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черты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синхронизация по времени (отдельная шина)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от гистограмм в пользу списка событий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от аппаратного вето на измерения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Передача данных со всех устройств в едином потоке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DAQ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данными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конвейера передачи данных (брокер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Apach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kafka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Redpanda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Mantid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EDAE3-A3FE-4399-B381-F9E53999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2B758-C171-4665-8CF5-CBB7B136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CCC6B-6EA8-476F-8525-1DE92D71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15</a:t>
            </a:fld>
            <a:endParaRPr lang="ru-RU" alt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2FAA1-F3AA-420B-872F-75EE974CF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6638" y="404664"/>
            <a:ext cx="5104130" cy="28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206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FDE33-2CE6-44A2-8E9B-728759DC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9DF02-7CC0-4797-B56F-6A9F6662BA2F}" type="datetime1">
              <a:rPr kumimoji="0" lang="en-US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C23DD-9887-45D1-AE74-7A94DC42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Программное обеспечение спектрометров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A1E1E-F509-4389-B5D2-9BD8CB5C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8D6CB-FA01-453F-8D50-D26543AC3CE8}" type="slidenum"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856B8EBF-E887-4154-97CF-84A2EE34B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32656"/>
            <a:ext cx="8077200" cy="914400"/>
          </a:xfrm>
        </p:spPr>
        <p:txBody>
          <a:bodyPr/>
          <a:lstStyle/>
          <a:p>
            <a:pPr algn="ctr"/>
            <a:r>
              <a:rPr lang="ru-RU" altLang="ru-RU" sz="3200" i="1" dirty="0"/>
              <a:t>Характерные черты современных систем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16D2C42A-A739-4D81-86AA-363CEF11F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6575" y="1920875"/>
            <a:ext cx="8078788" cy="395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dirty="0"/>
              <a:t>Иерархическая модульная структура с унифицированным протоколом взаимодействия между модулями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Реализация обмена на основе быстрого временного хранилища («базы данных») для обмена данными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Выделение класса «устройство»</a:t>
            </a:r>
          </a:p>
          <a:p>
            <a:pPr>
              <a:lnSpc>
                <a:spcPct val="80000"/>
              </a:lnSpc>
            </a:pPr>
            <a:endParaRPr lang="en-US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Скрипт для записи задания и конфигурирования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Унифицированный формат данных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Унификация </a:t>
            </a:r>
            <a:r>
              <a:rPr lang="en-US" altLang="ru-RU" sz="2000" dirty="0"/>
              <a:t>GUI</a:t>
            </a:r>
            <a:r>
              <a:rPr lang="ru-RU" altLang="ru-RU" sz="2000" dirty="0"/>
              <a:t> (общее окно или набор виджетов)</a:t>
            </a:r>
          </a:p>
        </p:txBody>
      </p:sp>
    </p:spTree>
    <p:extLst>
      <p:ext uri="{BB962C8B-B14F-4D97-AF65-F5344CB8AC3E}">
        <p14:creationId xmlns:p14="http://schemas.microsoft.com/office/powerpoint/2010/main" val="2407683643"/>
      </p:ext>
    </p:extLst>
  </p:cSld>
  <p:clrMapOvr>
    <a:masterClrMapping/>
  </p:clrMapOvr>
  <p:transition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CCFFD-48A4-4C71-983E-E6F636A0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A051-0DEF-4D24-958E-2BBB96C019B1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92445-EDAE-4BB5-BC0C-DEB1FFB4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708E2-7926-4792-852D-70BDB606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468B-FB81-4933-ACE2-0CD8CAFDC86B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id="{A716375F-2C48-4170-A62A-AA5661D2E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963" y="809625"/>
            <a:ext cx="8043862" cy="698500"/>
          </a:xfrm>
        </p:spPr>
        <p:txBody>
          <a:bodyPr/>
          <a:lstStyle/>
          <a:p>
            <a:pPr algn="ctr"/>
            <a:r>
              <a:rPr lang="ru-RU" altLang="ru-RU" sz="3200" i="1" dirty="0"/>
              <a:t>Использование скрипта</a:t>
            </a:r>
          </a:p>
        </p:txBody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FFD016FA-7061-4580-A9BA-560CE1BFB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8" y="1628800"/>
            <a:ext cx="8142287" cy="3168650"/>
          </a:xfrm>
        </p:spPr>
        <p:txBody>
          <a:bodyPr/>
          <a:lstStyle/>
          <a:p>
            <a:pPr marL="609600" indent="-609600"/>
            <a:r>
              <a:rPr lang="ru-RU" altLang="ru-RU" sz="1800" i="1" dirty="0"/>
              <a:t>Связь модулей-компонент в одно целое</a:t>
            </a:r>
          </a:p>
          <a:p>
            <a:pPr marL="609600" indent="-609600"/>
            <a:r>
              <a:rPr lang="ru-RU" altLang="ru-RU" sz="1800" i="1" dirty="0"/>
              <a:t>Механизм прямого влияния пользователя на систему управления (командный язык)</a:t>
            </a:r>
          </a:p>
          <a:p>
            <a:pPr marL="609600" indent="-609600"/>
            <a:r>
              <a:rPr lang="ru-RU" altLang="ru-RU" sz="1800" i="1" dirty="0"/>
              <a:t>Выражение специфики инструмента</a:t>
            </a:r>
          </a:p>
          <a:p>
            <a:pPr marL="609600" indent="-609600"/>
            <a:r>
              <a:rPr lang="ru-RU" altLang="ru-RU" sz="1800" i="1" dirty="0"/>
              <a:t>Задание специфики эксперимента</a:t>
            </a:r>
            <a:endParaRPr lang="en-US" altLang="ru-RU" sz="1800" i="1" dirty="0"/>
          </a:p>
          <a:p>
            <a:pPr marL="609600" indent="-609600"/>
            <a:r>
              <a:rPr lang="ru-RU" altLang="ru-RU" sz="1800" i="1" dirty="0"/>
              <a:t>Язык программирования</a:t>
            </a:r>
            <a:r>
              <a:rPr lang="en-US" altLang="ru-RU" sz="1800" i="1" dirty="0"/>
              <a:t> (</a:t>
            </a:r>
            <a:r>
              <a:rPr lang="ru-RU" altLang="ru-RU" sz="1800" i="1" dirty="0"/>
              <a:t>в том числе </a:t>
            </a:r>
            <a:r>
              <a:rPr lang="en-US" altLang="ru-RU" sz="1800" i="1" dirty="0"/>
              <a:t>GUI)</a:t>
            </a:r>
            <a:endParaRPr lang="ru-RU" altLang="ru-RU" sz="18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2C3C0-E03C-4FFF-B154-4B41FF29C644}"/>
              </a:ext>
            </a:extLst>
          </p:cNvPr>
          <p:cNvSpPr txBox="1"/>
          <p:nvPr/>
        </p:nvSpPr>
        <p:spPr>
          <a:xfrm>
            <a:off x="683569" y="4079561"/>
            <a:ext cx="8142286" cy="268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284C6A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Виды скриптов</a:t>
            </a:r>
          </a:p>
          <a:p>
            <a:pPr marL="889000" marR="0" lvl="1" indent="-439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Char char="−"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Язык управления заданиями (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shell)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889000" marR="0" lvl="1" indent="-439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Char char="−"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Собственный (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Spec)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889000" marR="0" lvl="1" indent="-439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Char char="−"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Язык программирования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</a:t>
            </a:r>
            <a:r>
              <a:rPr kumimoji="0" lang="en-US" alt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Tcl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Python, </a:t>
            </a:r>
            <a:r>
              <a:rPr kumimoji="0" lang="en-US" alt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Jython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)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889000" marR="0" lvl="1" indent="-439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Char char="−"/>
              <a:tabLst/>
              <a:defRPr/>
            </a:pP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447675" indent="-447675">
              <a:buFontTx/>
              <a:buNone/>
            </a:pPr>
            <a:r>
              <a:rPr lang="ru-RU" altLang="ru-RU" sz="2000" dirty="0"/>
              <a:t>Каждый вид имеет свои </a:t>
            </a:r>
            <a:r>
              <a:rPr lang="ru-RU" altLang="ru-RU" sz="2000" dirty="0">
                <a:solidFill>
                  <a:srgbClr val="900220"/>
                </a:solidFill>
              </a:rPr>
              <a:t>преимущества</a:t>
            </a:r>
            <a:r>
              <a:rPr lang="ru-RU" altLang="ru-RU" sz="2000" dirty="0"/>
              <a:t> и </a:t>
            </a:r>
            <a:r>
              <a:rPr lang="ru-RU" altLang="ru-RU" sz="2000" dirty="0">
                <a:solidFill>
                  <a:srgbClr val="900220"/>
                </a:solidFill>
              </a:rPr>
              <a:t>недостатки</a:t>
            </a:r>
            <a:endParaRPr lang="en-US" altLang="ru-RU" sz="2000" dirty="0">
              <a:solidFill>
                <a:srgbClr val="900220"/>
              </a:solidFill>
            </a:endParaRPr>
          </a:p>
          <a:p>
            <a:pPr marL="447675" indent="-447675"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Сложности реализации </a:t>
            </a:r>
            <a:r>
              <a:rPr lang="ru-RU" altLang="ru-RU" sz="1800" dirty="0">
                <a:solidFill>
                  <a:srgbClr val="900220"/>
                </a:solidFill>
              </a:rPr>
              <a:t>при остановке</a:t>
            </a:r>
            <a:r>
              <a:rPr lang="ru-RU" altLang="ru-RU" sz="1800" dirty="0">
                <a:solidFill>
                  <a:schemeClr val="tx1"/>
                </a:solidFill>
              </a:rPr>
              <a:t> и попадания в </a:t>
            </a:r>
            <a:r>
              <a:rPr lang="ru-RU" altLang="ru-RU" sz="1800" dirty="0">
                <a:solidFill>
                  <a:srgbClr val="900220"/>
                </a:solidFill>
              </a:rPr>
              <a:t>контекст </a:t>
            </a:r>
            <a:r>
              <a:rPr lang="ru-RU" altLang="ru-RU" sz="1800" dirty="0">
                <a:solidFill>
                  <a:schemeClr val="tx1"/>
                </a:solidFill>
              </a:rPr>
              <a:t>извне.</a:t>
            </a:r>
          </a:p>
          <a:p>
            <a:pPr marL="889000" marR="0" lvl="1" indent="-439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Char char="−"/>
              <a:tabLst/>
              <a:defRPr/>
            </a:pP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CE2BA-72F9-4CDB-A2E5-62023EF1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4B26-61A3-4617-9396-1050F1DF1CDF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B7B5E-22FE-4118-9220-58E1D891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B8798-1E19-4EE8-9EAA-48A8EC38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3F75-FC7C-43BD-99E5-220DD376A76F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22" name="Rectangle 2">
            <a:extLst>
              <a:ext uri="{FF2B5EF4-FFF2-40B4-BE49-F238E27FC236}">
                <a16:creationId xmlns:a16="http://schemas.microsoft.com/office/drawing/2014/main" id="{92DC7C56-B20F-4941-9C5B-C7885A70F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077200" cy="914400"/>
          </a:xfrm>
        </p:spPr>
        <p:txBody>
          <a:bodyPr/>
          <a:lstStyle/>
          <a:p>
            <a:pPr algn="ctr"/>
            <a:r>
              <a:rPr lang="ru-RU" altLang="ru-RU" sz="3200" i="1" dirty="0"/>
              <a:t>Сравнение скриптов</a:t>
            </a:r>
          </a:p>
        </p:txBody>
      </p:sp>
      <p:pic>
        <p:nvPicPr>
          <p:cNvPr id="389127" name="Picture 7">
            <a:extLst>
              <a:ext uri="{FF2B5EF4-FFF2-40B4-BE49-F238E27FC236}">
                <a16:creationId xmlns:a16="http://schemas.microsoft.com/office/drawing/2014/main" id="{F2B89092-585B-4C43-903E-D5FF172E56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1688" y="1341438"/>
            <a:ext cx="3738562" cy="5040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29" name="Picture 9">
            <a:extLst>
              <a:ext uri="{FF2B5EF4-FFF2-40B4-BE49-F238E27FC236}">
                <a16:creationId xmlns:a16="http://schemas.microsoft.com/office/drawing/2014/main" id="{6DE393A2-BE7D-4D0C-A141-E1D8909E45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268413"/>
            <a:ext cx="2647950" cy="5070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8063-4613-4DAB-877C-135B8EAA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Языки программирования</a:t>
            </a:r>
            <a:b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(попытка классификации)</a:t>
            </a:r>
            <a:b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https://habr.com/ru/articles/539784/</a:t>
            </a: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6CDBE-1B32-41BE-80C2-4683D1122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72816"/>
            <a:ext cx="8077200" cy="44958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Модные</a:t>
            </a:r>
            <a:r>
              <a:rPr lang="ru-RU" sz="1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не модные</a:t>
            </a:r>
            <a:endParaRPr lang="ru-RU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Компилируемые (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С, С++, </a:t>
            </a:r>
            <a:r>
              <a:rPr lang="ru-RU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Pascal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интерпретируемые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(Visual Basic </a:t>
            </a:r>
            <a:r>
              <a:rPr lang="ru-RU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Script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VBScript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JavaScript, Python, PHP)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Универсальные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специализированные (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Fortan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LISP,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PHP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Алгоритмические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Pascal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C++, Java) 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языки описания данных (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XML, JSON, HTML)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Низкоуровневые и </a:t>
            </a:r>
            <a:r>
              <a:rPr lang="ru-RU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высокоуровневые</a:t>
            </a:r>
            <a:endParaRPr lang="ru-RU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Объектно-ориентированны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(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++) и языки структурного программирования (Паскаль,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Algol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/>
              <a:t>Свойства </a:t>
            </a:r>
            <a:r>
              <a:rPr lang="en-US" sz="1800" dirty="0"/>
              <a:t>Python </a:t>
            </a:r>
            <a:r>
              <a:rPr lang="ru-RU" sz="1800" dirty="0"/>
              <a:t>подчеркнуты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B6C9F-926A-494A-967F-948022F3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1DC90-8149-4B58-A12B-B6670A44F22C}" type="datetime1">
              <a:rPr kumimoji="0" lang="ru-RU" alt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10.10.2023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0F7AE-9DB9-4D35-A38C-DE4930AB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BF66F-A2FB-4E35-B8AD-FCCFD2B7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4D428-9964-4FD7-BEFA-C5D20FC1DEF3}" type="slidenum">
              <a:rPr kumimoji="0" lang="ru-RU" alt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0162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1AE7-ED84-4867-827B-622233A6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 разработки программы</a:t>
            </a:r>
            <a:endParaRPr lang="ru-R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D74E4-8692-4F15-AB16-0C27EFAE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5770984" cy="296416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85800" algn="l"/>
              </a:tabLst>
            </a:pPr>
            <a:r>
              <a:rPr lang="ru-RU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задачи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85800" algn="l"/>
              </a:tabLst>
            </a:pPr>
            <a:r>
              <a:rPr lang="ru-RU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типов и структур данных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85800" algn="l"/>
              </a:tabLst>
            </a:pPr>
            <a:r>
              <a:rPr lang="ru-RU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структуры программы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685800" algn="l"/>
              </a:tabLst>
            </a:pPr>
            <a:r>
              <a:rPr lang="ru-RU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Определений деталей реализации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Программирование</a:t>
            </a:r>
            <a:endParaRPr lang="ru-RU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F7C1B-329E-4471-B742-9675C9FA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4B072-EEAD-406C-B678-397E0BE4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CC428-9C0B-4293-A386-B1B0FC2E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7302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A5E8A5-CFFB-45F2-B68A-593A4332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8237-50FB-47D1-A803-55643C99F983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8448E3-A43F-44D3-BEED-C2771EA5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406D-3542-4473-8E39-8B7DD3E8789C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321538" name="Rectangle 2">
            <a:extLst>
              <a:ext uri="{FF2B5EF4-FFF2-40B4-BE49-F238E27FC236}">
                <a16:creationId xmlns:a16="http://schemas.microsoft.com/office/drawing/2014/main" id="{41E83CC2-9E2D-483E-A859-800CACA4E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1958" y="93663"/>
            <a:ext cx="2735783" cy="1412875"/>
          </a:xfrm>
        </p:spPr>
        <p:txBody>
          <a:bodyPr/>
          <a:lstStyle/>
          <a:p>
            <a:r>
              <a:rPr lang="ru-RU" altLang="ru-RU" sz="3200" i="1" dirty="0"/>
              <a:t>Язык </a:t>
            </a:r>
            <a:r>
              <a:rPr lang="en-US" altLang="ru-RU" sz="3200" i="1" dirty="0"/>
              <a:t>Python</a:t>
            </a:r>
            <a:endParaRPr lang="ru-RU" altLang="ru-RU" sz="3200" i="1" dirty="0"/>
          </a:p>
        </p:txBody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71ED4A11-1468-4348-9557-7D9B17106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1773238"/>
            <a:ext cx="7661275" cy="4322762"/>
          </a:xfrm>
        </p:spPr>
        <p:txBody>
          <a:bodyPr/>
          <a:lstStyle/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интерпретируемый язык - </a:t>
            </a:r>
            <a:r>
              <a:rPr lang="ru-RU" altLang="ru-RU" sz="2000" i="1" dirty="0"/>
              <a:t>программа</a:t>
            </a:r>
            <a:r>
              <a:rPr lang="ru-RU" altLang="ru-RU" sz="2000" dirty="0"/>
              <a:t> эквивалентна </a:t>
            </a:r>
            <a:r>
              <a:rPr lang="ru-RU" altLang="ru-RU" sz="2000" i="1" dirty="0"/>
              <a:t>исходному тесту 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режимы: </a:t>
            </a:r>
            <a:r>
              <a:rPr lang="ru-RU" altLang="ru-RU" sz="2000" i="1" dirty="0"/>
              <a:t>интерактивный</a:t>
            </a:r>
            <a:r>
              <a:rPr lang="ru-RU" altLang="ru-RU" sz="2000" dirty="0"/>
              <a:t> и </a:t>
            </a:r>
            <a:r>
              <a:rPr lang="ru-RU" altLang="ru-RU" sz="2000" i="1" dirty="0" err="1"/>
              <a:t>неинтерактивный</a:t>
            </a:r>
            <a:r>
              <a:rPr lang="ru-RU" altLang="ru-RU" sz="2000" i="1" dirty="0"/>
              <a:t> </a:t>
            </a:r>
            <a:endParaRPr lang="en-US" altLang="ru-RU" sz="2000" i="1" dirty="0"/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>
                <a:solidFill>
                  <a:srgbClr val="900220"/>
                </a:solidFill>
              </a:rPr>
              <a:t>мощный</a:t>
            </a:r>
            <a:r>
              <a:rPr lang="ru-RU" altLang="ru-RU" sz="2000" dirty="0"/>
              <a:t> язык и простой одновременно 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содержит </a:t>
            </a:r>
            <a:r>
              <a:rPr lang="ru-RU" altLang="ru-RU" sz="2000" dirty="0">
                <a:solidFill>
                  <a:srgbClr val="900220"/>
                </a:solidFill>
              </a:rPr>
              <a:t>богатый набор стандартных модулей</a:t>
            </a:r>
            <a:r>
              <a:rPr lang="ru-RU" altLang="ru-RU" sz="2000" dirty="0"/>
              <a:t> для работы со строками, доступа к средствам ОС, организации многопоточных программ, сжатия данных, поддержки протоколов  и форматов, используемых в </a:t>
            </a:r>
            <a:r>
              <a:rPr lang="en-US" altLang="ru-RU" sz="2000" dirty="0"/>
              <a:t>Internet</a:t>
            </a:r>
            <a:r>
              <a:rPr lang="ru-RU" altLang="ru-RU" sz="2000" dirty="0"/>
              <a:t>, и т.д. 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объектно-ориентируемый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поставлен на многие программные платформы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свободно распространяется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/>
              <a:t>прекрасная документация и доступность исходных текстов как модулей </a:t>
            </a:r>
            <a:r>
              <a:rPr lang="en-US" altLang="ru-RU" sz="2000" dirty="0"/>
              <a:t>Python</a:t>
            </a:r>
            <a:r>
              <a:rPr lang="ru-RU" altLang="ru-RU" sz="2000" dirty="0"/>
              <a:t>, так и ядра на языке С</a:t>
            </a:r>
          </a:p>
          <a:p>
            <a:pPr marL="447675" indent="-447675">
              <a:lnSpc>
                <a:spcPct val="80000"/>
              </a:lnSpc>
            </a:pPr>
            <a:r>
              <a:rPr lang="ru-RU" altLang="ru-RU" sz="2000" dirty="0">
                <a:solidFill>
                  <a:srgbClr val="900220"/>
                </a:solidFill>
              </a:rPr>
              <a:t>встраиваемый</a:t>
            </a:r>
            <a:r>
              <a:rPr lang="ru-RU" altLang="ru-RU" sz="2000" dirty="0"/>
              <a:t> и </a:t>
            </a:r>
            <a:r>
              <a:rPr lang="ru-RU" altLang="ru-RU" sz="2000" dirty="0">
                <a:solidFill>
                  <a:srgbClr val="900220"/>
                </a:solidFill>
              </a:rPr>
              <a:t>расширяемый</a:t>
            </a:r>
          </a:p>
        </p:txBody>
      </p:sp>
      <p:sp>
        <p:nvSpPr>
          <p:cNvPr id="321540" name="AutoShape 4">
            <a:extLst>
              <a:ext uri="{FF2B5EF4-FFF2-40B4-BE49-F238E27FC236}">
                <a16:creationId xmlns:a16="http://schemas.microsoft.com/office/drawing/2014/main" id="{4F4F1060-F057-496A-ACC9-4D302F746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88913"/>
            <a:ext cx="3960812" cy="1439862"/>
          </a:xfrm>
          <a:prstGeom prst="wedgeRoundRectCallout">
            <a:avLst>
              <a:gd name="adj1" fmla="val -64269"/>
              <a:gd name="adj2" fmla="val -70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  <p:sp>
        <p:nvSpPr>
          <p:cNvPr id="321541" name="Text Box 5">
            <a:extLst>
              <a:ext uri="{FF2B5EF4-FFF2-40B4-BE49-F238E27FC236}">
                <a16:creationId xmlns:a16="http://schemas.microsoft.com/office/drawing/2014/main" id="{1BCABF1D-5F05-4A98-AC7A-72D8A28EC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04813"/>
            <a:ext cx="3097213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</a:pPr>
            <a:r>
              <a:rPr lang="ru-RU" altLang="ru-RU"/>
              <a:t>молодой сценарный язык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ru-RU"/>
              <a:t> </a:t>
            </a:r>
            <a:r>
              <a:rPr lang="ru-RU" altLang="ru-RU"/>
              <a:t>начат в 1990 году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</a:pPr>
            <a:r>
              <a:rPr lang="ru-RU" altLang="ru-RU"/>
              <a:t> Гвидо ван Россум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F228697D-4BA2-4F7C-996C-DDCD0F7D3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i="1" dirty="0"/>
              <a:t>Виды пользовательского интерфейса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51DE17E6-7DCE-4934-870D-E561F4A423F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447675" indent="-447675"/>
            <a:r>
              <a:rPr lang="ru-RU" altLang="ru-RU" sz="2400"/>
              <a:t>Командная строка</a:t>
            </a:r>
            <a:endParaRPr lang="en-US" altLang="ru-RU" sz="2400"/>
          </a:p>
          <a:p>
            <a:pPr marL="447675" indent="-447675">
              <a:buFont typeface="Wingdings" panose="05000000000000000000" pitchFamily="2" charset="2"/>
              <a:buNone/>
            </a:pPr>
            <a:r>
              <a:rPr lang="en-US" altLang="ru-RU" sz="2400"/>
              <a:t>	(command line)</a:t>
            </a:r>
            <a:endParaRPr lang="ru-RU" altLang="ru-RU" sz="2400"/>
          </a:p>
          <a:p>
            <a:pPr marL="447675" indent="-447675"/>
            <a:endParaRPr lang="ru-RU" altLang="ru-RU" sz="2400"/>
          </a:p>
          <a:p>
            <a:pPr marL="447675" indent="-447675"/>
            <a:r>
              <a:rPr lang="ru-RU" altLang="ru-RU" sz="2400"/>
              <a:t>Графический (</a:t>
            </a:r>
            <a:r>
              <a:rPr lang="en-US" altLang="ru-RU" sz="2400"/>
              <a:t>GUI)</a:t>
            </a:r>
            <a:endParaRPr lang="ru-RU" altLang="ru-RU" sz="2400"/>
          </a:p>
          <a:p>
            <a:pPr marL="447675" indent="-447675"/>
            <a:endParaRPr lang="ru-RU" altLang="ru-RU" sz="2400"/>
          </a:p>
          <a:p>
            <a:pPr marL="447675" indent="-447675"/>
            <a:r>
              <a:rPr lang="en-US" altLang="ru-RU" sz="2400"/>
              <a:t>Web</a:t>
            </a:r>
            <a:endParaRPr lang="ru-RU" altLang="ru-RU" sz="2400"/>
          </a:p>
          <a:p>
            <a:pPr marL="447675" indent="-447675">
              <a:buFont typeface="Wingdings" panose="05000000000000000000" pitchFamily="2" charset="2"/>
              <a:buNone/>
            </a:pPr>
            <a:endParaRPr lang="ru-RU" altLang="ru-RU" sz="2400"/>
          </a:p>
        </p:txBody>
      </p:sp>
      <p:pic>
        <p:nvPicPr>
          <p:cNvPr id="128004" name="Picture 4">
            <a:extLst>
              <a:ext uri="{FF2B5EF4-FFF2-40B4-BE49-F238E27FC236}">
                <a16:creationId xmlns:a16="http://schemas.microsoft.com/office/drawing/2014/main" id="{5FEBA5DB-9D9B-4217-B4E9-78D552C9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273685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>
            <a:extLst>
              <a:ext uri="{FF2B5EF4-FFF2-40B4-BE49-F238E27FC236}">
                <a16:creationId xmlns:a16="http://schemas.microsoft.com/office/drawing/2014/main" id="{48935008-1E96-4060-B6BD-4E6DEC7F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05225"/>
            <a:ext cx="244792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0" name="Picture 10">
            <a:extLst>
              <a:ext uri="{FF2B5EF4-FFF2-40B4-BE49-F238E27FC236}">
                <a16:creationId xmlns:a16="http://schemas.microsoft.com/office/drawing/2014/main" id="{A7E61B7A-03D4-4078-95E8-83DC253089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4797152"/>
            <a:ext cx="2952750" cy="184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9C301-DBB0-4FC4-B0BC-DA8F25C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FF80-46A1-44E9-B7ED-DF851BBA6278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F33D-FB2F-4CA5-B066-B9B1B1DF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C97E8-0DDA-49A2-8EC1-063D5BB8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5C4A-1CA2-4CF1-A6DA-874890FDA1B6}" type="slidenum">
              <a:rPr lang="ru-RU" altLang="ru-RU"/>
              <a:pPr/>
              <a:t>22</a:t>
            </a:fld>
            <a:endParaRPr lang="ru-RU" altLang="ru-RU"/>
          </a:p>
        </p:txBody>
      </p:sp>
      <p:pic>
        <p:nvPicPr>
          <p:cNvPr id="325634" name="Picture 2">
            <a:extLst>
              <a:ext uri="{FF2B5EF4-FFF2-40B4-BE49-F238E27FC236}">
                <a16:creationId xmlns:a16="http://schemas.microsoft.com/office/drawing/2014/main" id="{7F5EC7F9-5798-4967-9D77-B97B20D0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6769100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635" name="Rectangle 3">
            <a:extLst>
              <a:ext uri="{FF2B5EF4-FFF2-40B4-BE49-F238E27FC236}">
                <a16:creationId xmlns:a16="http://schemas.microsoft.com/office/drawing/2014/main" id="{E5F2546E-FAE5-4980-8027-911E5F280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17600"/>
            <a:ext cx="8077200" cy="482600"/>
          </a:xfrm>
          <a:noFill/>
          <a:ln/>
        </p:spPr>
        <p:txBody>
          <a:bodyPr anchor="b"/>
          <a:lstStyle/>
          <a:p>
            <a:pPr algn="ctr"/>
            <a:r>
              <a:rPr lang="ru-RU" altLang="ru-RU" sz="3200" i="1" dirty="0"/>
              <a:t>Командная строка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B2DA7C-FA68-4A29-8834-F7AED720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BF18-34DE-4866-A7FA-18A87F75808E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6A4A89-F76F-4504-B975-0AEE91FC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6DE04E-1280-4BEE-9AFF-DF30159D9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A2B-6B5C-4124-AC6F-9DC96E798177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0159AFFE-EF3E-4B48-906A-13A6C6A6F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i="1"/>
              <a:t>GUI </a:t>
            </a:r>
            <a:r>
              <a:rPr lang="ru-RU" altLang="ru-RU" sz="3200" i="1"/>
              <a:t>– примеры современных подходов</a:t>
            </a:r>
          </a:p>
        </p:txBody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A817DAD3-DFEE-4D2C-A31B-111F466E0E0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000" dirty="0"/>
              <a:t>Общее окно по технологии </a:t>
            </a:r>
            <a:r>
              <a:rPr lang="en-US" altLang="ru-RU" sz="2000" b="1" i="1" dirty="0" err="1"/>
              <a:t>GumTree</a:t>
            </a:r>
            <a:r>
              <a:rPr lang="en-US" altLang="ru-RU" sz="2000" dirty="0"/>
              <a:t> (ANSTO) 2002</a:t>
            </a:r>
          </a:p>
          <a:p>
            <a:endParaRPr lang="ru-RU" altLang="ru-RU" sz="2000" b="1" i="1" dirty="0"/>
          </a:p>
          <a:p>
            <a:r>
              <a:rPr lang="en-US" altLang="ru-RU" sz="2000" b="1" i="1" dirty="0"/>
              <a:t>Taurus</a:t>
            </a:r>
            <a:r>
              <a:rPr lang="en-US" altLang="ru-RU" sz="2000" dirty="0"/>
              <a:t> (</a:t>
            </a:r>
            <a:r>
              <a:rPr lang="ru-RU" altLang="ru-RU" sz="2000" dirty="0"/>
              <a:t>коллаборация)</a:t>
            </a:r>
            <a:r>
              <a:rPr lang="en-US" altLang="ru-RU" sz="2000" dirty="0"/>
              <a:t>– </a:t>
            </a:r>
            <a:r>
              <a:rPr lang="ru-RU" altLang="ru-RU" sz="2000" dirty="0"/>
              <a:t>построение </a:t>
            </a:r>
            <a:r>
              <a:rPr lang="en-US" altLang="ru-RU" sz="2000" dirty="0"/>
              <a:t>GUI </a:t>
            </a:r>
            <a:r>
              <a:rPr lang="ru-RU" altLang="ru-RU" sz="2000" dirty="0"/>
              <a:t>пользователем из набора виджетов</a:t>
            </a:r>
            <a:r>
              <a:rPr lang="en-US" altLang="ru-RU" sz="2000" dirty="0"/>
              <a:t> (Tango, EPICS, Python, QT)</a:t>
            </a:r>
          </a:p>
          <a:p>
            <a:pPr marL="0" indent="0">
              <a:buNone/>
            </a:pPr>
            <a:endParaRPr lang="ru-RU" altLang="ru-RU" sz="2000" dirty="0"/>
          </a:p>
          <a:p>
            <a:r>
              <a:rPr lang="en-US" altLang="ru-RU" sz="2000" b="1" i="1" dirty="0"/>
              <a:t>IBEX</a:t>
            </a:r>
            <a:r>
              <a:rPr lang="en-US" altLang="ru-RU" sz="2000" dirty="0"/>
              <a:t> </a:t>
            </a:r>
            <a:r>
              <a:rPr lang="ru-RU" altLang="ru-RU" sz="2000" dirty="0"/>
              <a:t>(</a:t>
            </a:r>
            <a:r>
              <a:rPr lang="en-US" altLang="ru-RU" sz="2000" dirty="0"/>
              <a:t>RAL)-  </a:t>
            </a:r>
            <a:r>
              <a:rPr lang="ru-RU" altLang="ru-RU" sz="2000" dirty="0"/>
              <a:t>использование </a:t>
            </a:r>
            <a:r>
              <a:rPr lang="en-US" altLang="ru-RU" sz="2000" dirty="0"/>
              <a:t>RCA Eclipse </a:t>
            </a:r>
            <a:r>
              <a:rPr lang="ru-RU" altLang="ru-RU" sz="2000" dirty="0"/>
              <a:t>для </a:t>
            </a:r>
            <a:r>
              <a:rPr lang="en-US" altLang="ru-RU" sz="2000" dirty="0"/>
              <a:t>GUI </a:t>
            </a:r>
            <a:r>
              <a:rPr lang="ru-RU" altLang="ru-RU" sz="2000" dirty="0"/>
              <a:t> </a:t>
            </a:r>
          </a:p>
        </p:txBody>
      </p:sp>
      <p:pic>
        <p:nvPicPr>
          <p:cNvPr id="212996" name="Picture 4">
            <a:extLst>
              <a:ext uri="{FF2B5EF4-FFF2-40B4-BE49-F238E27FC236}">
                <a16:creationId xmlns:a16="http://schemas.microsoft.com/office/drawing/2014/main" id="{6BF5EB3C-BE18-4ECB-9409-98C56DFEC1B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437063"/>
            <a:ext cx="3962400" cy="2147887"/>
          </a:xfrm>
          <a:noFill/>
          <a:ln/>
        </p:spPr>
      </p:pic>
      <p:pic>
        <p:nvPicPr>
          <p:cNvPr id="212998" name="Picture 6">
            <a:extLst>
              <a:ext uri="{FF2B5EF4-FFF2-40B4-BE49-F238E27FC236}">
                <a16:creationId xmlns:a16="http://schemas.microsoft.com/office/drawing/2014/main" id="{55315F4F-1BDA-4C90-9255-1DB2D4F0E1A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032250" cy="2435225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841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D88AEC45-E8FC-44EA-9A4F-BF583C4CE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ru-RU"/>
          </a:p>
        </p:txBody>
      </p:sp>
      <p:pic>
        <p:nvPicPr>
          <p:cNvPr id="152579" name="Picture 3">
            <a:extLst>
              <a:ext uri="{FF2B5EF4-FFF2-40B4-BE49-F238E27FC236}">
                <a16:creationId xmlns:a16="http://schemas.microsoft.com/office/drawing/2014/main" id="{1F23F975-4E8A-4AB8-B810-0DB07CF54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F66C61F-228E-4C6A-A4F9-3945DBE8A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i="1" dirty="0"/>
              <a:t>GUI: </a:t>
            </a:r>
            <a:r>
              <a:rPr lang="ru-RU" altLang="ru-RU" sz="3200" i="1" dirty="0"/>
              <a:t>мысли по поводу…</a:t>
            </a:r>
            <a:endParaRPr lang="en-GB" altLang="ru-RU" sz="3200" i="1" dirty="0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60672F7-CA70-439C-9A6A-A4CA50805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ru-RU" sz="1800"/>
              <a:t>Taurus – </a:t>
            </a:r>
            <a:r>
              <a:rPr lang="ru-RU" altLang="ru-RU" sz="1800"/>
              <a:t>вариант многооконного интерфейса для «контроллеров»</a:t>
            </a:r>
          </a:p>
          <a:p>
            <a:pPr marL="609600" indent="-609600">
              <a:lnSpc>
                <a:spcPct val="80000"/>
              </a:lnSpc>
            </a:pPr>
            <a:endParaRPr lang="en-US" altLang="ru-RU" sz="1800"/>
          </a:p>
          <a:p>
            <a:pPr marL="609600" indent="-609600">
              <a:lnSpc>
                <a:spcPct val="80000"/>
              </a:lnSpc>
            </a:pPr>
            <a:r>
              <a:rPr lang="ru-RU" altLang="ru-RU" sz="1800"/>
              <a:t>Слабая связанность панелей ?????</a:t>
            </a:r>
          </a:p>
          <a:p>
            <a:pPr marL="609600" indent="-609600">
              <a:lnSpc>
                <a:spcPct val="80000"/>
              </a:lnSpc>
            </a:pPr>
            <a:endParaRPr lang="en-US" altLang="ru-RU" sz="1800"/>
          </a:p>
          <a:p>
            <a:pPr marL="609600" indent="-609600">
              <a:lnSpc>
                <a:spcPct val="80000"/>
              </a:lnSpc>
            </a:pPr>
            <a:r>
              <a:rPr lang="ru-RU" altLang="ru-RU" sz="1800"/>
              <a:t>Сопровождение индивидуальных </a:t>
            </a:r>
            <a:r>
              <a:rPr lang="en-US" altLang="ru-RU" sz="1800"/>
              <a:t>GUI </a:t>
            </a:r>
            <a:r>
              <a:rPr lang="ru-RU" altLang="ru-RU" sz="1800"/>
              <a:t>очень затратно</a:t>
            </a:r>
          </a:p>
          <a:p>
            <a:pPr marL="609600" indent="-609600">
              <a:lnSpc>
                <a:spcPct val="80000"/>
              </a:lnSpc>
            </a:pPr>
            <a:endParaRPr lang="en-US" altLang="ru-RU" sz="1800"/>
          </a:p>
          <a:p>
            <a:pPr marL="609600" indent="-609600">
              <a:lnSpc>
                <a:spcPct val="80000"/>
              </a:lnSpc>
            </a:pPr>
            <a:r>
              <a:rPr lang="ru-RU" altLang="ru-RU" sz="1800"/>
              <a:t>Сборка </a:t>
            </a:r>
            <a:r>
              <a:rPr lang="en-US" altLang="ru-RU" sz="1800"/>
              <a:t>GUI</a:t>
            </a:r>
            <a:r>
              <a:rPr lang="ru-RU" altLang="ru-RU" sz="1800"/>
              <a:t> пользователем – красивая мечта</a:t>
            </a:r>
          </a:p>
          <a:p>
            <a:pPr marL="609600" indent="-609600">
              <a:lnSpc>
                <a:spcPct val="80000"/>
              </a:lnSpc>
            </a:pPr>
            <a:endParaRPr lang="ru-RU" altLang="ru-RU" sz="1800"/>
          </a:p>
          <a:p>
            <a:pPr marL="609600" indent="-609600">
              <a:lnSpc>
                <a:spcPct val="80000"/>
              </a:lnSpc>
            </a:pPr>
            <a:r>
              <a:rPr lang="ru-RU" altLang="ru-RU" sz="1800"/>
              <a:t>Набор виджетов фактически предназначен для программиста</a:t>
            </a:r>
          </a:p>
          <a:p>
            <a:pPr marL="609600" indent="-609600">
              <a:lnSpc>
                <a:spcPct val="80000"/>
              </a:lnSpc>
            </a:pPr>
            <a:endParaRPr lang="ru-RU" altLang="ru-RU" sz="1800"/>
          </a:p>
          <a:p>
            <a:pPr marL="609600" indent="-609600">
              <a:lnSpc>
                <a:spcPct val="80000"/>
              </a:lnSpc>
            </a:pPr>
            <a:r>
              <a:rPr lang="ru-RU" altLang="ru-RU" sz="1800"/>
              <a:t>Для программиста  нет нужды в панели сборки</a:t>
            </a:r>
          </a:p>
          <a:p>
            <a:pPr marL="609600" indent="-609600">
              <a:lnSpc>
                <a:spcPct val="80000"/>
              </a:lnSpc>
            </a:pPr>
            <a:endParaRPr lang="ru-RU" altLang="ru-RU" sz="180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i="1" u="sng"/>
              <a:t>Выводы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800"/>
              <a:t>Нет необходимости в специальном редакторе - достаточно иметь набор виджетов (например, на </a:t>
            </a:r>
            <a:r>
              <a:rPr lang="en-US" altLang="ru-RU" sz="1800"/>
              <a:t>PyQt</a:t>
            </a:r>
            <a:r>
              <a:rPr lang="ru-RU" altLang="ru-RU" sz="1800"/>
              <a:t>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1800"/>
              <a:t>В наших условиях универсальный </a:t>
            </a:r>
            <a:r>
              <a:rPr lang="en-US" altLang="ru-RU" sz="1800"/>
              <a:t>GUI</a:t>
            </a:r>
            <a:r>
              <a:rPr lang="ru-RU" altLang="ru-RU" sz="1800"/>
              <a:t> - разумный компромисс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en-GB" altLang="ru-RU" sz="180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>
            <a:extLst>
              <a:ext uri="{FF2B5EF4-FFF2-40B4-BE49-F238E27FC236}">
                <a16:creationId xmlns:a16="http://schemas.microsoft.com/office/drawing/2014/main" id="{05B4ADD9-C4A2-40FA-B292-E6052E665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i="1" dirty="0"/>
              <a:t>Web GUI : </a:t>
            </a:r>
            <a:r>
              <a:rPr lang="ru-RU" altLang="ru-RU" sz="3200" i="1" dirty="0"/>
              <a:t>Подход </a:t>
            </a:r>
            <a:r>
              <a:rPr lang="en-US" altLang="ru-RU" sz="3200" i="1" dirty="0"/>
              <a:t>ILL:</a:t>
            </a:r>
            <a:r>
              <a:rPr lang="en-US" altLang="ru-RU" sz="3200" dirty="0"/>
              <a:t> </a:t>
            </a:r>
            <a:br>
              <a:rPr lang="en-US" altLang="ru-RU" sz="4000" dirty="0"/>
            </a:br>
            <a:r>
              <a:rPr lang="en-US" altLang="ru-RU" sz="2400" dirty="0"/>
              <a:t>http://nomad.ill.eu</a:t>
            </a:r>
            <a:endParaRPr lang="ru-RU" altLang="ru-RU" sz="2400" dirty="0"/>
          </a:p>
        </p:txBody>
      </p:sp>
      <p:pic>
        <p:nvPicPr>
          <p:cNvPr id="156678" name="Picture 6">
            <a:extLst>
              <a:ext uri="{FF2B5EF4-FFF2-40B4-BE49-F238E27FC236}">
                <a16:creationId xmlns:a16="http://schemas.microsoft.com/office/drawing/2014/main" id="{2F1D8291-CEEF-496B-B2C1-8B28EDC6F1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350" y="1600200"/>
            <a:ext cx="50657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E5C54A-5DB4-4EDE-9933-6D536CA4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067C-ADF4-4A39-96E7-D00D14ED78C3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104573-8A35-4D26-8BB7-985A8E75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ECCF04-9877-4DFA-A4EF-C4FE7911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784-AD18-43E4-8455-AD0889B601E1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395266" name="Rectangle 2">
            <a:extLst>
              <a:ext uri="{FF2B5EF4-FFF2-40B4-BE49-F238E27FC236}">
                <a16:creationId xmlns:a16="http://schemas.microsoft.com/office/drawing/2014/main" id="{ED5B39D1-44E5-4C45-9EF6-330F454ED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7682" y="455612"/>
            <a:ext cx="7418387" cy="457200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Унифицированный формат данных </a:t>
            </a:r>
            <a:r>
              <a:rPr lang="en-US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5267" name="Text Box 3">
            <a:extLst>
              <a:ext uri="{FF2B5EF4-FFF2-40B4-BE49-F238E27FC236}">
                <a16:creationId xmlns:a16="http://schemas.microsoft.com/office/drawing/2014/main" id="{5B8E7C4B-FBA2-40FE-B0DA-B7122D4ED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2297113"/>
            <a:ext cx="6284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5268" name="Rectangle 4">
            <a:extLst>
              <a:ext uri="{FF2B5EF4-FFF2-40B4-BE49-F238E27FC236}">
                <a16:creationId xmlns:a16="http://schemas.microsoft.com/office/drawing/2014/main" id="{B2E1141F-DC52-4C07-85CB-2E08A0314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7481" y="1591184"/>
            <a:ext cx="8078788" cy="5038216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>
              <a:spcBef>
                <a:spcPts val="600"/>
              </a:spcBef>
              <a:buClr>
                <a:srgbClr val="E2C86A"/>
              </a:buClr>
              <a:buSzPct val="65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400" dirty="0"/>
              <a:t>Общий формат для всех установок</a:t>
            </a:r>
          </a:p>
          <a:p>
            <a:pPr marL="341313" indent="-341313">
              <a:spcBef>
                <a:spcPts val="600"/>
              </a:spcBef>
              <a:buClr>
                <a:srgbClr val="E2C86A"/>
              </a:buClr>
              <a:buSzPct val="65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400" dirty="0"/>
              <a:t>Одно измерение – один файл</a:t>
            </a:r>
            <a:r>
              <a:rPr lang="en-US" altLang="ru-RU" sz="2400" dirty="0"/>
              <a:t> </a:t>
            </a:r>
            <a:r>
              <a:rPr lang="ru-RU" altLang="ru-RU" sz="2400" dirty="0"/>
              <a:t>с исчерпывающей информации об измерении</a:t>
            </a:r>
            <a:r>
              <a:rPr lang="en-US" altLang="ru-RU" sz="2400" dirty="0"/>
              <a:t> </a:t>
            </a:r>
            <a:r>
              <a:rPr lang="en-US" altLang="ru-RU" sz="1600" dirty="0"/>
              <a:t>(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контейнер для первичных, необработанных данных, а также всех данных, связанных с научным инструментом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/>
              <a:t>)</a:t>
            </a:r>
            <a:endParaRPr lang="ru-RU" altLang="ru-RU" sz="2400" dirty="0"/>
          </a:p>
          <a:p>
            <a:pPr marL="341313" indent="-341313">
              <a:spcBef>
                <a:spcPts val="600"/>
              </a:spcBef>
              <a:buClr>
                <a:srgbClr val="E2C86A"/>
              </a:buClr>
              <a:buSzPct val="65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Обработанные данные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(определяет стандарты для обрабатываемых данных вместе с документацией о том, как были сгенерированы эти данные)</a:t>
            </a:r>
            <a:endParaRPr lang="en-US" altLang="ru-RU" sz="2400" dirty="0"/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пределяет стандарты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обмена данными между приложениями как для необработанных, так и для обработанных данных.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Шаблоны для всех типов спектрометров, распространение, проблемы совместимости.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1313" indent="-341313">
              <a:spcBef>
                <a:spcPts val="600"/>
              </a:spcBef>
              <a:buClr>
                <a:srgbClr val="E2C86A"/>
              </a:buClr>
              <a:buSzPct val="65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2400" dirty="0"/>
          </a:p>
          <a:p>
            <a:pPr marL="341313" indent="-341313">
              <a:spcBef>
                <a:spcPts val="600"/>
              </a:spcBef>
              <a:buClr>
                <a:srgbClr val="E2C86A"/>
              </a:buClr>
              <a:buSzPct val="65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2400" dirty="0"/>
          </a:p>
          <a:p>
            <a:pPr marL="341313" indent="-341313">
              <a:spcBef>
                <a:spcPts val="600"/>
              </a:spcBef>
              <a:buClr>
                <a:srgbClr val="E2C86A"/>
              </a:buClr>
              <a:buSzPct val="65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400" dirty="0"/>
              <a:t>Наиболее распространен </a:t>
            </a:r>
            <a:r>
              <a:rPr lang="en-US" altLang="ru-RU" sz="2800" dirty="0"/>
              <a:t>Nexus (</a:t>
            </a:r>
            <a:r>
              <a:rPr lang="ru-RU" altLang="ru-RU" sz="2800" dirty="0"/>
              <a:t>на основе </a:t>
            </a:r>
            <a:r>
              <a:rPr lang="en-US" altLang="ru-RU" sz="2800" dirty="0"/>
              <a:t>HDF)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AE908-F9E7-40F2-8F43-2999082B99A9}"/>
              </a:ext>
            </a:extLst>
          </p:cNvPr>
          <p:cNvSpPr txBox="1"/>
          <p:nvPr/>
        </p:nvSpPr>
        <p:spPr>
          <a:xfrm>
            <a:off x="1137682" y="1045574"/>
            <a:ext cx="6458654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Создан на основе </a:t>
            </a:r>
            <a:r>
              <a:rPr lang="en-US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HDF5  (</a:t>
            </a:r>
            <a:r>
              <a:rPr lang="ru-RU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Hierarchical</a:t>
            </a:r>
            <a:r>
              <a:rPr lang="ru-RU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ru-RU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Format</a:t>
            </a:r>
            <a:r>
              <a:rPr lang="ru-RU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4936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232FF-591C-4F09-9D8E-29F73B74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B91C-C124-49C2-96D9-56AB9A0C70E1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0171E-FF48-4039-9DCF-E10C3848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0B947-0138-442D-BB33-30DF11B2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9309-0DE0-4B1E-9A42-EC3B3F264755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4665FA2F-84FB-4497-90DC-E3CC3ABCA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i="1" dirty="0"/>
              <a:t>The </a:t>
            </a:r>
            <a:r>
              <a:rPr lang="ru-RU" altLang="ru-RU" sz="3200" b="1" i="1" dirty="0" err="1"/>
              <a:t>Mantid</a:t>
            </a:r>
            <a:r>
              <a:rPr lang="ru-RU" altLang="ru-RU" sz="3200" i="1" dirty="0"/>
              <a:t> </a:t>
            </a:r>
            <a:r>
              <a:rPr lang="ru-RU" altLang="ru-RU" sz="3200" i="1" dirty="0" err="1"/>
              <a:t>project</a:t>
            </a:r>
            <a:endParaRPr lang="ru-RU" altLang="ru-RU" sz="3200" i="1" dirty="0"/>
          </a:p>
        </p:txBody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F554EB51-F4AD-4A8B-8673-73611870F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5698976" cy="4495800"/>
          </a:xfrm>
        </p:spPr>
        <p:txBody>
          <a:bodyPr/>
          <a:lstStyle/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 платформу, поддерживающую высокопроизводительные вычисления на основе нейтронных и мюонных данных. набор общих сервисов, алгоритмов и объектов данных.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независимость от инструмента или техники. поддерживается на нескольких платформах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Linux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OS X). 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легко расширяется учеными/пользователями инструментов. 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открытый исходный код 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 функциональные возможности для написания сценариев, визуализации, преобразования данных, реализации алгоритмов, геометрии виртуальных инструментов.</a:t>
            </a:r>
          </a:p>
          <a:p>
            <a:pPr>
              <a:lnSpc>
                <a:spcPct val="105000"/>
              </a:lnSpc>
            </a:pPr>
            <a:br>
              <a:rPr lang="ru-RU" altLang="ru-RU" sz="1800" dirty="0"/>
            </a:br>
            <a:endParaRPr lang="ru-RU" altLang="ru-RU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9EAD2-8A30-40D2-BB6F-D175934E8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31346" y="571500"/>
            <a:ext cx="2557145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726FA-E1C3-465C-93FF-338977E9C7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63" y="2895600"/>
            <a:ext cx="2480946" cy="164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A37C8-3839-4F96-9EC7-55BE2C32C0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87" y="4721948"/>
            <a:ext cx="2570480" cy="1908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5487C0D-314A-41D0-A5EE-EA8C92469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i="1" dirty="0"/>
              <a:t>Программный комплекс </a:t>
            </a:r>
            <a:r>
              <a:rPr lang="en-US" altLang="ru-RU" sz="3200" b="1" i="1" dirty="0" err="1"/>
              <a:t>Sonix</a:t>
            </a:r>
            <a:r>
              <a:rPr lang="en-US" altLang="ru-RU" sz="3200" b="1" i="1" dirty="0"/>
              <a:t>+</a:t>
            </a:r>
            <a:r>
              <a:rPr lang="en-US" altLang="ru-RU" sz="3200" i="1" dirty="0"/>
              <a:t> (</a:t>
            </a:r>
            <a:r>
              <a:rPr lang="ru-RU" altLang="ru-RU" sz="3200" i="1" dirty="0"/>
              <a:t>ЛНФ ОИЯИ)</a:t>
            </a:r>
            <a:br>
              <a:rPr lang="en-US" altLang="ru-RU" sz="3200" i="1" dirty="0"/>
            </a:br>
            <a:r>
              <a:rPr lang="en-US" altLang="ru-RU" sz="1600" i="1" dirty="0"/>
              <a:t>https://sonix.jinr.ru/wiki/doku.php?id=ru:index</a:t>
            </a:r>
            <a:endParaRPr lang="ru-RU" altLang="ru-RU" sz="1600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55A510F-5C32-46E1-841B-47BCF4B1F4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8561" y="2029420"/>
            <a:ext cx="3028950" cy="195720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1350" b="1" i="1" dirty="0"/>
              <a:t>1995</a:t>
            </a:r>
            <a:r>
              <a:rPr lang="ru-RU" altLang="ru-RU" sz="1350" dirty="0"/>
              <a:t> – первое поколение,</a:t>
            </a:r>
            <a:r>
              <a:rPr lang="ru-RU" altLang="ru-RU" sz="1350" b="1" i="1" dirty="0"/>
              <a:t> 2004 </a:t>
            </a:r>
            <a:r>
              <a:rPr lang="ru-RU" altLang="ru-RU" sz="1350" dirty="0"/>
              <a:t>– второе поколение</a:t>
            </a:r>
            <a:endParaRPr lang="en-US" altLang="ru-RU" sz="1350" dirty="0"/>
          </a:p>
          <a:p>
            <a:pPr eaLnBrk="1" hangingPunct="1"/>
            <a:r>
              <a:rPr lang="en-US" altLang="ru-RU" sz="1350" b="1" i="1" dirty="0"/>
              <a:t>OC</a:t>
            </a:r>
            <a:r>
              <a:rPr lang="en-US" altLang="ru-RU" sz="1350" dirty="0"/>
              <a:t>: Windows (XP, 7, 10)</a:t>
            </a:r>
          </a:p>
          <a:p>
            <a:pPr eaLnBrk="1" hangingPunct="1"/>
            <a:r>
              <a:rPr lang="ru-RU" altLang="ru-RU" sz="1350" b="1" i="1" dirty="0"/>
              <a:t>Ядро</a:t>
            </a:r>
            <a:r>
              <a:rPr lang="en-US" altLang="ru-RU" sz="1350" dirty="0"/>
              <a:t>: C+</a:t>
            </a:r>
            <a:r>
              <a:rPr lang="ru-RU" altLang="ru-RU" sz="1350" dirty="0"/>
              <a:t>,</a:t>
            </a:r>
            <a:r>
              <a:rPr lang="en-US" altLang="ru-RU" sz="1350" dirty="0"/>
              <a:t> </a:t>
            </a:r>
            <a:r>
              <a:rPr lang="en-US" altLang="ru-RU" sz="1350" dirty="0" err="1"/>
              <a:t>Pyhon</a:t>
            </a:r>
            <a:r>
              <a:rPr lang="en-US" altLang="ru-RU" sz="1350" dirty="0"/>
              <a:t>;</a:t>
            </a:r>
            <a:r>
              <a:rPr lang="ru-RU" altLang="ru-RU" sz="1350" dirty="0"/>
              <a:t> </a:t>
            </a:r>
            <a:r>
              <a:rPr lang="en-US" altLang="ru-RU" sz="1350" b="1" i="1" dirty="0"/>
              <a:t>GUI</a:t>
            </a:r>
            <a:r>
              <a:rPr lang="en-US" altLang="ru-RU" sz="1350" dirty="0"/>
              <a:t> – MFC, PyQt5</a:t>
            </a:r>
          </a:p>
          <a:p>
            <a:pPr eaLnBrk="1" hangingPunct="1"/>
            <a:r>
              <a:rPr lang="ru-RU" altLang="ru-RU" sz="1350" b="1" i="1" dirty="0"/>
              <a:t>Инсталляции</a:t>
            </a:r>
            <a:r>
              <a:rPr lang="en-US" altLang="ru-RU" sz="1350" dirty="0"/>
              <a:t>: </a:t>
            </a:r>
            <a:r>
              <a:rPr lang="ru-RU" altLang="ru-RU" sz="1350" dirty="0"/>
              <a:t> 14 (ЛНФ) + </a:t>
            </a:r>
            <a:r>
              <a:rPr lang="en-US" altLang="ru-RU" sz="1350" dirty="0"/>
              <a:t>7(</a:t>
            </a:r>
            <a:r>
              <a:rPr lang="ru-RU" altLang="ru-RU" sz="1350" dirty="0"/>
              <a:t>другие центры))</a:t>
            </a:r>
            <a:r>
              <a:rPr lang="en-US" altLang="ru-RU" sz="1350" dirty="0"/>
              <a:t> </a:t>
            </a:r>
            <a:endParaRPr lang="ru-RU" altLang="ru-RU" sz="1350" dirty="0"/>
          </a:p>
        </p:txBody>
      </p:sp>
      <p:pic>
        <p:nvPicPr>
          <p:cNvPr id="8197" name="Picture 14">
            <a:extLst>
              <a:ext uri="{FF2B5EF4-FFF2-40B4-BE49-F238E27FC236}">
                <a16:creationId xmlns:a16="http://schemas.microsoft.com/office/drawing/2014/main" id="{663E96C5-9AA0-482B-94D9-BBD29A05CF0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4622" y="941736"/>
            <a:ext cx="778733" cy="1100235"/>
          </a:xfrm>
          <a:noFill/>
        </p:spPr>
      </p:pic>
      <p:pic>
        <p:nvPicPr>
          <p:cNvPr id="8198" name="Picture 16">
            <a:extLst>
              <a:ext uri="{FF2B5EF4-FFF2-40B4-BE49-F238E27FC236}">
                <a16:creationId xmlns:a16="http://schemas.microsoft.com/office/drawing/2014/main" id="{CB31B66F-011C-4638-9B59-D3FCDFF6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25" y="918432"/>
            <a:ext cx="778756" cy="11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17">
            <a:extLst>
              <a:ext uri="{FF2B5EF4-FFF2-40B4-BE49-F238E27FC236}">
                <a16:creationId xmlns:a16="http://schemas.microsoft.com/office/drawing/2014/main" id="{3D164F66-9FEC-44BB-86A7-2F1C7820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46" y="965040"/>
            <a:ext cx="744638" cy="105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D3B2BD-ACFA-431B-939D-5119302F2FB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5001386" y="2186485"/>
            <a:ext cx="3333565" cy="3600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DA8A1-5102-4030-9059-415170FBD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0" y="3613767"/>
            <a:ext cx="3619463" cy="2038826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DFF1-54A5-46CB-BD9A-9A90EFA25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07" y="523968"/>
            <a:ext cx="8077200" cy="726232"/>
          </a:xfrm>
        </p:spPr>
        <p:txBody>
          <a:bodyPr/>
          <a:lstStyle/>
          <a:p>
            <a:r>
              <a:rPr lang="ru-RU" sz="3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нейтронов и спектрометры</a:t>
            </a:r>
            <a:endParaRPr lang="ru-RU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91663-E900-4618-9926-F3E6E94F9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779560"/>
            <a:ext cx="8077200" cy="4320480"/>
          </a:xfrm>
        </p:spPr>
        <p:txBody>
          <a:bodyPr/>
          <a:lstStyle/>
          <a:p>
            <a:pPr marL="0" indent="0">
              <a:buNone/>
            </a:pPr>
            <a:r>
              <a:rPr lang="ru-RU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постоянные и импульсные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Времяпролетная методика </a:t>
            </a:r>
            <a:r>
              <a:rPr lang="ru-RU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измерений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/>
              <a:t>Для проведения экспериментов по рассеянию нейтронов конденсированными средами имеется две возможности. </a:t>
            </a:r>
          </a:p>
          <a:p>
            <a:r>
              <a:rPr lang="ru-RU" sz="1600" dirty="0"/>
              <a:t>На источнике нейтронов с </a:t>
            </a:r>
            <a:r>
              <a:rPr lang="ru-RU" sz="1800" b="1" i="1" dirty="0"/>
              <a:t>непрерывным потоком </a:t>
            </a:r>
            <a:r>
              <a:rPr lang="ru-RU" sz="1600" dirty="0"/>
              <a:t>после рассеяния в образце монохроматического пучка нейтронов измеряют изменение энергии нейтронов при неупругом рассеянии или угла рассеяния при упругом рассеянии. </a:t>
            </a:r>
          </a:p>
          <a:p>
            <a:r>
              <a:rPr lang="ru-RU" sz="1600" i="1" u="sng" dirty="0"/>
              <a:t>На </a:t>
            </a:r>
            <a:r>
              <a:rPr lang="ru-RU" sz="1800" b="1" i="1" dirty="0"/>
              <a:t>импульсном источнике </a:t>
            </a:r>
            <a:r>
              <a:rPr lang="ru-RU" sz="1600" dirty="0"/>
              <a:t>фиксируют </a:t>
            </a:r>
            <a:r>
              <a:rPr lang="ru-RU" sz="1600" dirty="0">
                <a:solidFill>
                  <a:srgbClr val="FF0000"/>
                </a:solidFill>
              </a:rPr>
              <a:t>время вылета </a:t>
            </a:r>
            <a:r>
              <a:rPr lang="ru-RU" sz="1600" dirty="0"/>
              <a:t>нейтрона из источника и </a:t>
            </a:r>
            <a:r>
              <a:rPr lang="ru-RU" sz="1600" dirty="0">
                <a:solidFill>
                  <a:srgbClr val="FF0000"/>
                </a:solidFill>
              </a:rPr>
              <a:t>время его попадания на детектор </a:t>
            </a:r>
            <a:r>
              <a:rPr lang="ru-RU" sz="1600" dirty="0"/>
              <a:t>и затем по измеренному времени пролета нейтронов от источника до детектора определяют их характеристики после рассеяния в образце.» (</a:t>
            </a:r>
            <a:r>
              <a:rPr lang="ru-RU" sz="1600" dirty="0" err="1"/>
              <a:t>В.Л.Аксенов</a:t>
            </a:r>
            <a:r>
              <a:rPr lang="ru-RU" sz="16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99D9E-22C2-4851-8CE0-347692C3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1DC90-8149-4B58-A12B-B6670A44F22C}" type="datetime1">
              <a:rPr kumimoji="0" lang="ru-RU" alt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10.10.2023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41CBC-0BDC-45D2-8531-DC965DCA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6FC87-552C-484C-A170-CCA02AD0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4D428-9964-4FD7-BEFA-C5D20FC1DEF3}" type="slidenum">
              <a:rPr kumimoji="0" lang="ru-RU" alt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4520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B30A-C3AC-4E20-9EFE-4152CF7F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41586"/>
            <a:ext cx="8077200" cy="914400"/>
          </a:xfrm>
        </p:spPr>
        <p:txBody>
          <a:bodyPr/>
          <a:lstStyle/>
          <a:p>
            <a:r>
              <a:rPr lang="en-US" altLang="ru-RU" sz="3200" i="1" dirty="0" err="1"/>
              <a:t>Sonix</a:t>
            </a:r>
            <a:r>
              <a:rPr lang="en-US" altLang="ru-RU" sz="3200" i="1" dirty="0"/>
              <a:t>+: c</a:t>
            </a:r>
            <a:r>
              <a:rPr lang="ru-RU" altLang="ru-RU" sz="3200" i="1" dirty="0" err="1"/>
              <a:t>остав</a:t>
            </a:r>
            <a:r>
              <a:rPr lang="ru-RU" altLang="ru-RU" sz="3200" i="1" dirty="0"/>
              <a:t> и структура</a:t>
            </a:r>
            <a:endParaRPr lang="ru-R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D7DD7-37B3-4270-930A-6C6954D4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1698336"/>
            <a:ext cx="4044399" cy="44958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состав комплекса входят: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рограммное обеспечение управляющего компьютера:</a:t>
            </a:r>
          </a:p>
          <a:p>
            <a:pPr marL="400050" lvl="1" indent="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Ядро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Sonix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(серверы и системные скрипты)</a:t>
            </a:r>
          </a:p>
          <a:p>
            <a:pPr marL="400050" lvl="1" indent="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Драйверы устройств (около 30 модулей)</a:t>
            </a:r>
          </a:p>
          <a:p>
            <a:pPr marL="400050" lvl="1" indent="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юстировки рефлектометров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ICE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-система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Websonix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удаленного контроля измерений;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система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автоматической регистрации проводимых измерений;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центральное хранилище данных измерений.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B47C1-FA49-4AAF-B1B6-48CF3860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0BA71-8487-40A2-82A7-38A9293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7FB4-E36F-49D2-99D5-A5796059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7B53E-0C62-4A02-9579-8CD93E10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96" y="1474585"/>
            <a:ext cx="3328704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601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45BAF-6E55-4195-8B92-9941AE04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9DC4-367F-4FD9-890D-B583FCD4DC11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8D394-B812-4563-800D-3BF6355A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71073-58D7-41D0-ACCC-DAB1DD81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BE1F-0CE3-429C-BEA4-8B6DC700A2A0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09552BCC-A36C-4A87-A23E-DE6EE57A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b="1" i="1" dirty="0" err="1"/>
              <a:t>Sonix</a:t>
            </a:r>
            <a:r>
              <a:rPr lang="en-US" altLang="ru-RU" sz="3200" b="1" i="1" dirty="0"/>
              <a:t>+:</a:t>
            </a:r>
            <a:r>
              <a:rPr lang="ru-RU" altLang="ru-RU" sz="3200" b="1" i="1" dirty="0"/>
              <a:t> </a:t>
            </a:r>
            <a:r>
              <a:rPr lang="ru-RU" altLang="ru-RU" sz="3200" i="1" dirty="0"/>
              <a:t>что необходимо для переноса на новый спектрометр</a:t>
            </a:r>
          </a:p>
        </p:txBody>
      </p:sp>
      <p:sp>
        <p:nvSpPr>
          <p:cNvPr id="193546" name="Rectangle 10">
            <a:extLst>
              <a:ext uri="{FF2B5EF4-FFF2-40B4-BE49-F238E27FC236}">
                <a16:creationId xmlns:a16="http://schemas.microsoft.com/office/drawing/2014/main" id="{C917FA7B-4500-44B2-9FF7-E158B54139A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636838"/>
            <a:ext cx="4038600" cy="2405062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400" dirty="0"/>
              <a:t>Минимальные требования</a:t>
            </a:r>
          </a:p>
          <a:p>
            <a:pPr lvl="1"/>
            <a:r>
              <a:rPr lang="ru-RU" altLang="ru-RU" sz="2000" dirty="0"/>
              <a:t>Драйверы для новых устройств</a:t>
            </a:r>
          </a:p>
          <a:p>
            <a:pPr lvl="1"/>
            <a:r>
              <a:rPr lang="ru-RU" altLang="ru-RU" sz="2000" dirty="0"/>
              <a:t>Конфигурационный файл</a:t>
            </a:r>
          </a:p>
          <a:p>
            <a:pPr lvl="1"/>
            <a:r>
              <a:rPr lang="ru-RU" altLang="ru-RU" sz="2000" dirty="0"/>
              <a:t>Библиотеку операций</a:t>
            </a:r>
          </a:p>
        </p:txBody>
      </p:sp>
      <p:pic>
        <p:nvPicPr>
          <p:cNvPr id="193547" name="Picture 11">
            <a:extLst>
              <a:ext uri="{FF2B5EF4-FFF2-40B4-BE49-F238E27FC236}">
                <a16:creationId xmlns:a16="http://schemas.microsoft.com/office/drawing/2014/main" id="{B7002B3E-76CC-4D80-B285-B49C638216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2075177"/>
            <a:ext cx="2990850" cy="4525963"/>
          </a:xfrm>
          <a:noFill/>
          <a:ln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3ACCD8E1-E668-49CC-B25E-66BDAD700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831" y="344488"/>
            <a:ext cx="8077200" cy="91440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ru-RU" sz="3200" b="1" i="1" dirty="0" err="1"/>
              <a:t>Sonix</a:t>
            </a:r>
            <a:r>
              <a:rPr lang="en-US" altLang="ru-RU" sz="3200" b="1" i="1" dirty="0"/>
              <a:t>+: Varman</a:t>
            </a:r>
            <a:r>
              <a:rPr lang="en-US" altLang="ru-RU" sz="3200" i="1" dirty="0"/>
              <a:t> </a:t>
            </a:r>
            <a:r>
              <a:rPr lang="ru-RU" altLang="ru-RU" sz="3200" i="1" dirty="0"/>
              <a:t>– назначение и </a:t>
            </a:r>
            <a:r>
              <a:rPr lang="ru-RU" altLang="ru-RU" sz="3200" i="1" dirty="0" err="1"/>
              <a:t>особености</a:t>
            </a:r>
            <a:r>
              <a:rPr lang="ru-RU" altLang="ru-RU" sz="3200" i="1" dirty="0"/>
              <a:t> использования</a:t>
            </a:r>
            <a:endParaRPr lang="en-US" altLang="ru-RU" sz="3200" i="1" dirty="0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FEBAD39A-17EE-4E7C-8338-2363FFAF0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8" y="1412777"/>
            <a:ext cx="8229600" cy="324036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 для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-9 в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 Delft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1997. Перенесен для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Windows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2003 году в ЛНФ ОИЯИ. База данных - хранилище параметров – (БД) с быстрым доступом: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используется для управления всеми устройствами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каждый момент времени полностью характеризует состояние измерения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параметрами хранится описание их структур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содержать дополнительные данные (мета данные), необходимые для обработки результатов измерения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копия базы - «снимок» - используется в формате записи спектров </a:t>
            </a:r>
            <a:r>
              <a:rPr lang="ru-RU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Sonix</a:t>
            </a:r>
            <a:r>
              <a:rPr lang="ru-RU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+, едином для всех спектрометров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800" dirty="0"/>
              <a:t>На его основе реализован унифицированный протокол взаимодействия с устройствами</a:t>
            </a:r>
            <a:r>
              <a:rPr lang="en-US" altLang="ru-RU" sz="1800" dirty="0"/>
              <a:t>:</a:t>
            </a:r>
            <a:endParaRPr lang="ru-RU" altLang="ru-RU" sz="1800" dirty="0"/>
          </a:p>
          <a:p>
            <a:pPr lvl="1">
              <a:lnSpc>
                <a:spcPct val="80000"/>
              </a:lnSpc>
            </a:pPr>
            <a:r>
              <a:rPr lang="ru-RU" altLang="ru-RU" sz="1400" i="1" dirty="0"/>
              <a:t>Командный канал </a:t>
            </a:r>
            <a:r>
              <a:rPr lang="en-US" altLang="ru-RU" sz="1400" i="1" dirty="0"/>
              <a:t>- </a:t>
            </a:r>
            <a:r>
              <a:rPr lang="ru-RU" altLang="ru-RU" sz="1400" i="1" dirty="0"/>
              <a:t>команды и сигналы</a:t>
            </a:r>
            <a:r>
              <a:rPr lang="en-US" altLang="ru-RU" sz="1400" i="1" dirty="0"/>
              <a:t> (</a:t>
            </a:r>
            <a:r>
              <a:rPr lang="ru-RU" altLang="ru-RU" sz="1400" i="1" dirty="0" err="1"/>
              <a:t>command_box</a:t>
            </a:r>
            <a:r>
              <a:rPr lang="en-US" altLang="ru-RU" sz="1400" i="1" dirty="0"/>
              <a:t>,</a:t>
            </a:r>
            <a:r>
              <a:rPr lang="ru-RU" altLang="ru-RU" sz="1400" i="1" dirty="0"/>
              <a:t> </a:t>
            </a:r>
            <a:r>
              <a:rPr lang="ru-RU" altLang="ru-RU" sz="1400" i="1" dirty="0" err="1"/>
              <a:t>signal_box</a:t>
            </a:r>
            <a:r>
              <a:rPr lang="en-US" altLang="ru-RU" sz="1400" i="1" dirty="0"/>
              <a:t>, </a:t>
            </a:r>
            <a:r>
              <a:rPr lang="ru-RU" altLang="ru-RU" sz="1400" i="1" dirty="0" err="1"/>
              <a:t>answer_box</a:t>
            </a:r>
            <a:r>
              <a:rPr lang="en-US" altLang="ru-RU" sz="1400" i="1" dirty="0"/>
              <a:t>)</a:t>
            </a:r>
            <a:endParaRPr lang="ru-RU" altLang="ru-RU" sz="1400" i="1" dirty="0"/>
          </a:p>
          <a:p>
            <a:pPr lvl="1">
              <a:lnSpc>
                <a:spcPct val="80000"/>
              </a:lnSpc>
            </a:pPr>
            <a:r>
              <a:rPr lang="ru-RU" altLang="ru-RU" sz="1400" i="1" dirty="0"/>
              <a:t>Дескриптор устройства</a:t>
            </a:r>
            <a:r>
              <a:rPr lang="en-US" altLang="ru-RU" sz="1400" i="1" dirty="0"/>
              <a:t> - </a:t>
            </a:r>
            <a:r>
              <a:rPr lang="ru-RU" altLang="ru-RU" sz="1400" i="1" dirty="0"/>
              <a:t>параметры (значения + структура), статус (значения + структура)</a:t>
            </a:r>
          </a:p>
          <a:p>
            <a:pPr lvl="2">
              <a:lnSpc>
                <a:spcPct val="80000"/>
              </a:lnSpc>
            </a:pPr>
            <a:endParaRPr lang="ru-RU" altLang="ru-RU" sz="1600" dirty="0"/>
          </a:p>
          <a:p>
            <a:pPr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B40E4444-D5A8-41C7-8FA6-5D40E7099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163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endParaRPr lang="ru-RU" altLang="ru-RU" sz="24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7DE2001-F8DB-4C1B-99AC-BB1E457C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450-B196-466A-BD67-E2AB6B3E91A1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AAF8952-CACA-4EC2-8990-3C2DA89E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973FC57-B383-41C3-91FB-F46A4A9D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61E8-D94D-45FE-A825-AB981012203E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EF91497E-15D4-4158-9DDA-3A5A0349C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ru-RU" sz="3200" b="1" i="1" dirty="0" err="1"/>
              <a:t>Sonix</a:t>
            </a:r>
            <a:r>
              <a:rPr lang="en-US" altLang="ru-RU" sz="3200" b="1" i="1" dirty="0"/>
              <a:t>+: Python</a:t>
            </a:r>
            <a:r>
              <a:rPr lang="en-US" altLang="ru-RU" sz="3200" i="1" dirty="0"/>
              <a:t> - </a:t>
            </a:r>
            <a:r>
              <a:rPr lang="ru-RU" altLang="ru-RU" sz="3200" i="1" dirty="0"/>
              <a:t>роль и конкретика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1C01C5DC-7819-4D99-B84E-6F45C61D41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41246" y="1569368"/>
            <a:ext cx="3962400" cy="506003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ru-RU" sz="1600" dirty="0"/>
          </a:p>
          <a:p>
            <a:pPr>
              <a:lnSpc>
                <a:spcPct val="80000"/>
              </a:lnSpc>
            </a:pPr>
            <a:r>
              <a:rPr lang="ru-RU" altLang="ru-RU" sz="1600" i="1" dirty="0"/>
              <a:t>Командный язык</a:t>
            </a:r>
            <a:r>
              <a:rPr lang="ru-RU" altLang="ru-RU" sz="1600" dirty="0"/>
              <a:t> (для управления на нижнем уровне)</a:t>
            </a:r>
          </a:p>
          <a:p>
            <a:pPr>
              <a:lnSpc>
                <a:spcPct val="80000"/>
              </a:lnSpc>
            </a:pPr>
            <a:endParaRPr lang="ru-RU" altLang="ru-RU" sz="1600" dirty="0"/>
          </a:p>
          <a:p>
            <a:pPr>
              <a:lnSpc>
                <a:spcPct val="80000"/>
              </a:lnSpc>
            </a:pPr>
            <a:r>
              <a:rPr lang="ru-RU" altLang="ru-RU" sz="1600" dirty="0"/>
              <a:t>П</a:t>
            </a:r>
            <a:r>
              <a:rPr lang="ru-RU" altLang="ru-RU" sz="1600" i="1" dirty="0"/>
              <a:t>рограмма измерения (скрипт)</a:t>
            </a:r>
          </a:p>
          <a:p>
            <a:pPr>
              <a:lnSpc>
                <a:spcPct val="80000"/>
              </a:lnSpc>
            </a:pPr>
            <a:endParaRPr lang="ru-RU" altLang="ru-RU" sz="1600" dirty="0"/>
          </a:p>
          <a:p>
            <a:pPr>
              <a:lnSpc>
                <a:spcPct val="80000"/>
              </a:lnSpc>
            </a:pPr>
            <a:r>
              <a:rPr lang="ru-RU" altLang="ru-RU" sz="1600" i="1" dirty="0"/>
              <a:t>Библиотека операций</a:t>
            </a:r>
            <a:r>
              <a:rPr lang="ru-RU" altLang="ru-RU" sz="1600" dirty="0"/>
              <a:t> содержит:</a:t>
            </a:r>
          </a:p>
          <a:p>
            <a:pPr lvl="1">
              <a:lnSpc>
                <a:spcPct val="80000"/>
              </a:lnSpc>
            </a:pPr>
            <a:r>
              <a:rPr lang="ru-RU" altLang="ru-RU" sz="1400" dirty="0"/>
              <a:t>Специфику измерений</a:t>
            </a:r>
          </a:p>
          <a:p>
            <a:pPr lvl="1">
              <a:lnSpc>
                <a:spcPct val="80000"/>
              </a:lnSpc>
            </a:pPr>
            <a:r>
              <a:rPr lang="ru-RU" altLang="ru-RU" sz="1400" dirty="0"/>
              <a:t>Преобразование в формат данных спектрометра</a:t>
            </a:r>
          </a:p>
          <a:p>
            <a:pPr lvl="1">
              <a:lnSpc>
                <a:spcPct val="80000"/>
              </a:lnSpc>
            </a:pPr>
            <a:r>
              <a:rPr lang="ru-RU" altLang="ru-RU" sz="1400" dirty="0"/>
              <a:t>Дополнительные операции (сброс данных на сервер, элементы предварительной обработки и т.д.)</a:t>
            </a:r>
          </a:p>
          <a:p>
            <a:pPr lvl="1">
              <a:lnSpc>
                <a:spcPct val="80000"/>
              </a:lnSpc>
            </a:pPr>
            <a:r>
              <a:rPr lang="ru-RU" altLang="ru-RU" sz="1400" dirty="0"/>
              <a:t>Открыта для дополнения пользователями </a:t>
            </a:r>
          </a:p>
          <a:p>
            <a:pPr>
              <a:lnSpc>
                <a:spcPct val="80000"/>
              </a:lnSpc>
            </a:pPr>
            <a:endParaRPr lang="ru-RU" altLang="ru-RU" sz="1600" dirty="0"/>
          </a:p>
          <a:p>
            <a:pPr>
              <a:lnSpc>
                <a:spcPct val="80000"/>
              </a:lnSpc>
            </a:pPr>
            <a:r>
              <a:rPr lang="ru-RU" altLang="ru-RU" sz="1600" i="1" dirty="0"/>
              <a:t>Язык разработки</a:t>
            </a:r>
            <a:r>
              <a:rPr lang="ru-RU" altLang="ru-RU" sz="1600" dirty="0"/>
              <a:t> ПО (в том числе </a:t>
            </a:r>
            <a:r>
              <a:rPr lang="en-US" altLang="ru-RU" sz="1600" dirty="0"/>
              <a:t>GUI: </a:t>
            </a:r>
            <a:r>
              <a:rPr lang="ru-RU" altLang="ru-RU" sz="1600" dirty="0" err="1"/>
              <a:t>PyQt</a:t>
            </a:r>
            <a:r>
              <a:rPr lang="en-US" altLang="ru-RU" sz="1600" dirty="0"/>
              <a:t>, </a:t>
            </a:r>
            <a:r>
              <a:rPr lang="en-US" altLang="ru-RU" sz="1600" dirty="0" err="1"/>
              <a:t>matpliotlib</a:t>
            </a:r>
            <a:r>
              <a:rPr lang="en-US" altLang="ru-RU" sz="1600" dirty="0"/>
              <a:t> </a:t>
            </a:r>
            <a:r>
              <a:rPr lang="ru-RU" altLang="ru-RU" sz="1600" dirty="0"/>
              <a:t>и т.д.)</a:t>
            </a:r>
          </a:p>
          <a:p>
            <a:pPr>
              <a:lnSpc>
                <a:spcPct val="80000"/>
              </a:lnSpc>
            </a:pPr>
            <a:endParaRPr lang="ru-RU" altLang="ru-RU" sz="1600" dirty="0"/>
          </a:p>
        </p:txBody>
      </p:sp>
      <p:pic>
        <p:nvPicPr>
          <p:cNvPr id="187397" name="Picture 5">
            <a:extLst>
              <a:ext uri="{FF2B5EF4-FFF2-40B4-BE49-F238E27FC236}">
                <a16:creationId xmlns:a16="http://schemas.microsoft.com/office/drawing/2014/main" id="{5F6138DA-CBB4-4265-8E0A-6D4B9BA1F6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471" y="1196975"/>
            <a:ext cx="3241592" cy="4104233"/>
          </a:xfrm>
        </p:spPr>
      </p:pic>
      <p:sp>
        <p:nvSpPr>
          <p:cNvPr id="187398" name="AutoShape 6">
            <a:extLst>
              <a:ext uri="{FF2B5EF4-FFF2-40B4-BE49-F238E27FC236}">
                <a16:creationId xmlns:a16="http://schemas.microsoft.com/office/drawing/2014/main" id="{28B7FBA6-2D93-413C-AD62-9EAF21812AD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56881" y="5529261"/>
            <a:ext cx="4032250" cy="574675"/>
          </a:xfrm>
          <a:prstGeom prst="wedgeRoundRectCallout">
            <a:avLst>
              <a:gd name="adj1" fmla="val -55593"/>
              <a:gd name="adj2" fmla="val 8701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8889CD83-3858-4ACF-B277-F55BB85B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61025"/>
            <a:ext cx="3402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Пример для спектрометра ЮМО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31F29-753E-4E99-BA74-C410F493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AD1B6-89D1-4E79-AC90-DDA74E1767AC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E0B26-FCF5-4B87-8A97-8152966D4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4C978-3EA1-436A-A96A-B6611200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28FF-4708-4394-A8AB-85222A501F4C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705212AA-FF25-4A7D-A47D-5936A73A9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b="1" i="1" dirty="0" err="1"/>
              <a:t>Sonix</a:t>
            </a:r>
            <a:r>
              <a:rPr lang="en-US" altLang="ru-RU" sz="3200" b="1" i="1" dirty="0"/>
              <a:t>+: </a:t>
            </a:r>
            <a:r>
              <a:rPr lang="en-US" altLang="ru-RU" sz="3200" i="1" dirty="0"/>
              <a:t>GUI</a:t>
            </a:r>
            <a:r>
              <a:rPr lang="ru-RU" altLang="ru-RU" sz="3200" i="1" dirty="0"/>
              <a:t> особенности и реализация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BE13395E-D82F-4289-BF85-C5B93AD63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7488063" cy="3455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dirty="0"/>
              <a:t>Универсальный GUI (4 основные функции):</a:t>
            </a:r>
          </a:p>
          <a:p>
            <a:pPr lvl="2">
              <a:lnSpc>
                <a:spcPct val="80000"/>
              </a:lnSpc>
            </a:pPr>
            <a:r>
              <a:rPr lang="ru-RU" altLang="ru-RU" sz="1800" dirty="0"/>
              <a:t>запуск и управление измерением</a:t>
            </a:r>
          </a:p>
          <a:p>
            <a:pPr lvl="2">
              <a:lnSpc>
                <a:spcPct val="80000"/>
              </a:lnSpc>
            </a:pPr>
            <a:r>
              <a:rPr lang="ru-RU" altLang="ru-RU" sz="1800" dirty="0"/>
              <a:t>контроль текущих значений параметров</a:t>
            </a:r>
          </a:p>
          <a:p>
            <a:pPr lvl="2">
              <a:lnSpc>
                <a:spcPct val="80000"/>
              </a:lnSpc>
            </a:pPr>
            <a:r>
              <a:rPr lang="ru-RU" altLang="ru-RU" sz="1800" dirty="0"/>
              <a:t>просмотр протоколов (истории измерений)</a:t>
            </a:r>
          </a:p>
          <a:p>
            <a:pPr lvl="2">
              <a:lnSpc>
                <a:spcPct val="80000"/>
              </a:lnSpc>
            </a:pPr>
            <a:r>
              <a:rPr lang="ru-RU" altLang="ru-RU" sz="1800" dirty="0"/>
              <a:t>визуализация данных в формате </a:t>
            </a:r>
            <a:r>
              <a:rPr lang="ru-RU" altLang="ru-RU" sz="1800" dirty="0" err="1"/>
              <a:t>Sonix</a:t>
            </a:r>
            <a:endParaRPr lang="ru-RU" altLang="ru-RU" sz="1800" dirty="0"/>
          </a:p>
          <a:p>
            <a:pPr lvl="2">
              <a:lnSpc>
                <a:spcPct val="80000"/>
              </a:lnSpc>
            </a:pPr>
            <a:endParaRPr lang="ru-RU" altLang="ru-RU" sz="1800" dirty="0"/>
          </a:p>
          <a:p>
            <a:pPr>
              <a:lnSpc>
                <a:spcPct val="80000"/>
              </a:lnSpc>
            </a:pPr>
            <a:r>
              <a:rPr lang="ru-RU" altLang="ru-RU" sz="2000" i="1" dirty="0"/>
              <a:t>Виджеты могут вызваться по отдельности или в общем окне</a:t>
            </a:r>
          </a:p>
          <a:p>
            <a:pPr lvl="2">
              <a:lnSpc>
                <a:spcPct val="80000"/>
              </a:lnSpc>
            </a:pPr>
            <a:endParaRPr lang="en-US" altLang="ru-RU" sz="18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Специализированный набор виджетов для отдельных устройств ( управление моторами, Фурье прерывателем и т.д.)</a:t>
            </a:r>
            <a:endParaRPr lang="en-US" altLang="ru-RU" sz="2000" dirty="0"/>
          </a:p>
          <a:p>
            <a:pPr lvl="2">
              <a:lnSpc>
                <a:spcPct val="80000"/>
              </a:lnSpc>
            </a:pPr>
            <a:endParaRPr lang="ru-RU" altLang="ru-RU" sz="18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Специализированные GUI</a:t>
            </a:r>
          </a:p>
          <a:p>
            <a:pPr lvl="2">
              <a:lnSpc>
                <a:spcPct val="80000"/>
              </a:lnSpc>
            </a:pPr>
            <a:r>
              <a:rPr lang="ru-RU" altLang="ru-RU" sz="1800" dirty="0"/>
              <a:t>юстировка (ЮМО, Эпсилон, рефлектометры)</a:t>
            </a:r>
          </a:p>
          <a:p>
            <a:pPr lvl="2">
              <a:lnSpc>
                <a:spcPct val="80000"/>
              </a:lnSpc>
            </a:pPr>
            <a:r>
              <a:rPr lang="ru-RU" altLang="ru-RU" sz="1800" dirty="0"/>
              <a:t>«частные» программы управления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F09BA-93B3-42FE-98BA-DC49090C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247" y="1427764"/>
            <a:ext cx="2299728" cy="1717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2A741-AF01-4EAE-A82C-D6BAB7F96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56375" y="3300459"/>
            <a:ext cx="643654" cy="1099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EBC7B-78DA-4B64-976C-084B53BCF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52" y="4773185"/>
            <a:ext cx="1725028" cy="824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9A1850-0241-4DCF-97BA-52491D0C3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633" y="5772095"/>
            <a:ext cx="1229137" cy="579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BF03-6E65-46DB-AC24-4363FBDB8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367" y="5829144"/>
            <a:ext cx="980633" cy="78450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23A74-8B95-4354-857E-A16CBAFB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E75B-7CCC-4894-9870-31768E5C038E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20D9-5C73-4458-97C9-2A04B64A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2AFC1-A3E8-40A0-B280-A657F551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B8AC-906F-4D76-9CDF-882BDC0A90F4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204804" name="Rectangle 4">
            <a:extLst>
              <a:ext uri="{FF2B5EF4-FFF2-40B4-BE49-F238E27FC236}">
                <a16:creationId xmlns:a16="http://schemas.microsoft.com/office/drawing/2014/main" id="{18BC5BC7-AD84-489F-B275-74C7BF592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7604" y="179317"/>
            <a:ext cx="7128792" cy="914400"/>
          </a:xfrm>
        </p:spPr>
        <p:txBody>
          <a:bodyPr/>
          <a:lstStyle/>
          <a:p>
            <a:r>
              <a:rPr lang="en-US" altLang="ru-RU" sz="3200" b="1" i="1" dirty="0" err="1"/>
              <a:t>Sonix</a:t>
            </a:r>
            <a:r>
              <a:rPr lang="en-US" altLang="ru-RU" sz="3200" b="1" i="1" dirty="0"/>
              <a:t>+: </a:t>
            </a:r>
            <a:r>
              <a:rPr lang="ru-RU" altLang="ru-RU" sz="3200" i="1" dirty="0"/>
              <a:t>пример универсального </a:t>
            </a:r>
            <a:r>
              <a:rPr lang="en-US" altLang="ru-RU" sz="3200" i="1" dirty="0"/>
              <a:t>GUI</a:t>
            </a:r>
            <a:endParaRPr lang="ru-RU" altLang="ru-RU" sz="32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E645F-CB35-41A1-91D2-DAC651447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1103040"/>
            <a:ext cx="8208912" cy="52782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C88436AC-7FC1-4168-9642-EEA026828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752" y="41158"/>
            <a:ext cx="7758186" cy="1068388"/>
          </a:xfrm>
        </p:spPr>
        <p:txBody>
          <a:bodyPr/>
          <a:lstStyle/>
          <a:p>
            <a:r>
              <a:rPr lang="en-US" altLang="ru-RU" sz="3200" b="1" i="1" dirty="0" err="1"/>
              <a:t>WebSonix</a:t>
            </a:r>
            <a:r>
              <a:rPr lang="en-US" altLang="ru-RU" sz="3200" b="1" i="1" dirty="0"/>
              <a:t> </a:t>
            </a:r>
            <a:r>
              <a:rPr lang="ru-RU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система удалённого слежения за измерениями </a:t>
            </a:r>
            <a:endParaRPr lang="ru-RU" altLang="ru-RU" sz="2400" i="1" dirty="0"/>
          </a:p>
        </p:txBody>
      </p:sp>
      <p:pic>
        <p:nvPicPr>
          <p:cNvPr id="189447" name="Picture 7">
            <a:extLst>
              <a:ext uri="{FF2B5EF4-FFF2-40B4-BE49-F238E27FC236}">
                <a16:creationId xmlns:a16="http://schemas.microsoft.com/office/drawing/2014/main" id="{AD5EB726-7A4B-478B-A366-9320E2F8C0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69" y="3051088"/>
            <a:ext cx="2442618" cy="1525897"/>
          </a:xfrm>
          <a:ln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EB3A19-FE64-47FB-AB75-2106821BF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628800"/>
            <a:ext cx="5093890" cy="4240188"/>
          </a:xfrm>
        </p:spPr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из веб сайта и модулей для связи с управляющим компьютером.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разрабатывалась </a:t>
            </a: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аналогии с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 GUI.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тображает текущий статус всех компонентов спектрометра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оказывает протоколы измерений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текущие спектры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независима от конфигурации спектрометра и может быть легко адаптирована к особенностям любого спектрометра.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DDD2-FE10-4CBD-BFBF-0D7ACDF1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3B28-DACD-439C-B5A9-F1D53D8F0792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8FD2E-9CF4-4FDE-A0DA-93A54A68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C040-7994-4ECC-9C1D-C0D23218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D69A-9B63-4979-9FD2-955B9EBC36D4}" type="slidenum">
              <a:rPr lang="ru-RU" altLang="ru-RU"/>
              <a:pPr/>
              <a:t>36</a:t>
            </a:fld>
            <a:endParaRPr lang="ru-RU" alt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71799-EA66-47D8-ACD6-72AE9857D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63" y="4726458"/>
            <a:ext cx="2438924" cy="1834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2822C-311C-49F6-A98C-674B652A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063" y="1178001"/>
            <a:ext cx="2442618" cy="16202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20CCF-5139-42A5-B186-331911DE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278750"/>
            <a:ext cx="2949575" cy="500608"/>
          </a:xfrm>
        </p:spPr>
        <p:txBody>
          <a:bodyPr/>
          <a:lstStyle/>
          <a:p>
            <a:r>
              <a:rPr lang="ru-RU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1C44E-8335-4BA3-BED6-C1E2DCF0E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автоматизации процесса регистрации данных об измерениях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служит для замены обычных журналов измерений, заполняемых вручную </a:t>
            </a:r>
          </a:p>
          <a:p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необходимая информация автоматически заносится в базу данных Журнала по 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мере выполнения скрипта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последствии может использоваться как для поиска по выбранному критерию 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подготовки отчётов.</a:t>
            </a:r>
          </a:p>
          <a:p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F2D466-9452-49EC-A12F-8F83ACD26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91FA5-E2D0-4A1D-9796-4227F467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965B2-A2F1-4C52-9573-2BDAF585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021F7-2567-44E2-83E8-96A7AAAA8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37</a:t>
            </a:fld>
            <a:endParaRPr lang="ru-RU" alt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D219A-9EA4-4B88-89D6-E4399D8F1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7" y="2613484"/>
            <a:ext cx="295800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915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A50AF36-527F-4E5A-8D07-014AEB2A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Центральное хранилище данных</a:t>
            </a:r>
            <a:endParaRPr lang="ru-RU" sz="32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927244-6AA6-442A-B782-36B40E70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6563072" cy="4495800"/>
          </a:xfrm>
        </p:spPr>
        <p:txBody>
          <a:bodyPr/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Репозиторий предназначен для резервного хранения данных измерений и дополнительной информации по запросу пользователя.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Данные сохраняются автоматически. 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реализована на сервере с 24 дисками, объединенными в массив RAID6 с помощью RAID-контроллера. Общий объем хранилища составляет 55 ТБ. 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к хранилищу подключено 6 установок и заполнено около 23ТБ, большую часть места (22ТБ) занимают данные HRFD в списковом формате.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EFCF4-0356-4F4F-88C4-72165AE8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7CEC-3166-40D2-BC5B-EAD19134AABE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5936A-5E28-421C-BC57-850607AC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91C84-31E0-40E1-B204-904F2F09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35B2-3B2A-4774-8E5D-8FC59BBB940C}" type="slidenum">
              <a:rPr lang="ru-RU" altLang="ru-RU" smtClean="0"/>
              <a:pPr/>
              <a:t>38</a:t>
            </a:fld>
            <a:endParaRPr lang="ru-RU" alt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3DDCF-D26C-4BF0-8F8A-0793C03EB1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48880"/>
            <a:ext cx="2028379" cy="1329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4191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C459A-4D5F-4F4B-8FCB-3620A39B0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Текущие работы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D225-3555-4881-953D-D965DCFD1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4906888" cy="4495800"/>
          </a:xfrm>
        </p:spPr>
        <p:txBody>
          <a:bodyPr/>
          <a:lstStyle/>
          <a:p>
            <a:r>
              <a:rPr lang="ru-RU" sz="1800" dirty="0"/>
              <a:t>Рефакторинг </a:t>
            </a:r>
          </a:p>
          <a:p>
            <a:r>
              <a:rPr lang="ru-RU" sz="1800" dirty="0"/>
              <a:t>Перевод в </a:t>
            </a:r>
            <a:r>
              <a:rPr lang="en-US" sz="1800" dirty="0" err="1"/>
              <a:t>amd</a:t>
            </a:r>
            <a:r>
              <a:rPr lang="ru-RU" sz="1800" dirty="0"/>
              <a:t>64 для работы с </a:t>
            </a:r>
            <a:r>
              <a:rPr lang="en-US" sz="1800" dirty="0"/>
              <a:t>event-mode </a:t>
            </a:r>
            <a:r>
              <a:rPr lang="ru-RU" sz="1800" dirty="0"/>
              <a:t>данными</a:t>
            </a:r>
          </a:p>
          <a:p>
            <a:r>
              <a:rPr lang="ru-RU" sz="1800" dirty="0"/>
              <a:t>Модернизация Хранилища и </a:t>
            </a:r>
            <a:r>
              <a:rPr lang="en-US" sz="1800" dirty="0" err="1"/>
              <a:t>WebSonix</a:t>
            </a:r>
            <a:r>
              <a:rPr lang="en-US" sz="1800" dirty="0"/>
              <a:t>. </a:t>
            </a:r>
            <a:r>
              <a:rPr lang="ru-RU" sz="1800" dirty="0"/>
              <a:t>Брокер </a:t>
            </a:r>
            <a:r>
              <a:rPr lang="en-US" sz="1800" dirty="0" err="1"/>
              <a:t>PyChannel</a:t>
            </a:r>
            <a:r>
              <a:rPr lang="ru-RU" sz="1800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4DE3-A919-43F1-894F-87E7B182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29FB8-34B9-47F5-9066-8428C64A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8C878-95B1-44B3-89BD-942DA05B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39</a:t>
            </a:fld>
            <a:endParaRPr lang="ru-RU" alt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6F41A-270E-4FCE-B409-B8D6D12D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09" y="957760"/>
            <a:ext cx="2232248" cy="2538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9EEFB-CD4B-4F32-B1A3-FD855AA0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458" y="3799297"/>
            <a:ext cx="2492602" cy="2330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E40119-6CC6-4388-9201-A0A97A398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94" y="4029030"/>
            <a:ext cx="4627612" cy="23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4072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9737D464-655C-47D5-85F7-6708DAD72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63272" cy="914400"/>
          </a:xfrm>
        </p:spPr>
        <p:txBody>
          <a:bodyPr/>
          <a:lstStyle/>
          <a:p>
            <a:pPr algn="ctr"/>
            <a:r>
              <a:rPr lang="ru-RU" altLang="ru-RU" sz="3200" i="1" dirty="0"/>
              <a:t>Спектрометр – «фотоаппарат»?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9C6B5D9-BAA5-41C9-8E62-6C77EDECD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800" b="1" i="1" dirty="0"/>
              <a:t>Общее</a:t>
            </a:r>
          </a:p>
          <a:p>
            <a:pPr lvl="1"/>
            <a:r>
              <a:rPr lang="ru-RU" altLang="ru-RU" sz="1800" i="1" dirty="0"/>
              <a:t>Назначение (снимки с</a:t>
            </a:r>
            <a:r>
              <a:rPr lang="en-US" altLang="ru-RU" sz="1800" i="1" dirty="0"/>
              <a:t> EXIF</a:t>
            </a:r>
            <a:r>
              <a:rPr lang="ru-RU" altLang="ru-RU" sz="1800" i="1" dirty="0"/>
              <a:t> – спектры + данные)</a:t>
            </a:r>
          </a:p>
          <a:p>
            <a:pPr lvl="1"/>
            <a:r>
              <a:rPr lang="ru-RU" altLang="ru-RU" sz="1800" i="1" dirty="0"/>
              <a:t>Терминология (экспозиция, диафрагма, условия съемки, коллимация …)</a:t>
            </a:r>
          </a:p>
          <a:p>
            <a:r>
              <a:rPr lang="ru-RU" altLang="ru-RU" sz="1800" b="1" i="1" dirty="0"/>
              <a:t>Различия</a:t>
            </a:r>
          </a:p>
          <a:p>
            <a:pPr lvl="1"/>
            <a:r>
              <a:rPr lang="ru-RU" altLang="ru-RU" sz="1800" i="1" dirty="0"/>
              <a:t>Объект съемки внутри</a:t>
            </a:r>
          </a:p>
          <a:p>
            <a:pPr lvl="1"/>
            <a:r>
              <a:rPr lang="ru-RU" altLang="ru-RU" sz="1800" i="1" dirty="0"/>
              <a:t>Условия на образце создаются «фотоаппаратом» (температура, магнитное поле, мех. напряжение и т.д.)</a:t>
            </a:r>
          </a:p>
          <a:p>
            <a:pPr lvl="1"/>
            <a:r>
              <a:rPr lang="ru-RU" altLang="ru-RU" sz="1800" i="1" dirty="0"/>
              <a:t> серия снимков в разных условиях</a:t>
            </a:r>
          </a:p>
        </p:txBody>
      </p:sp>
    </p:spTree>
  </p:cSld>
  <p:clrMapOvr>
    <a:masterClrMapping/>
  </p:clrMapOvr>
  <p:transition>
    <p:cover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4D9C9-BD76-413C-A2B3-080A621D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ADAC-16E6-45F7-8B9F-0B5E80A64307}" type="datetime1">
              <a:rPr lang="en-US" altLang="ru-RU"/>
              <a:pPr/>
              <a:t>10/10/2023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39EA-3AB2-4368-B783-0FD9544C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спектрометров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CEC36-8CD6-46B7-B7CF-293BCBAF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9925D-9707-4A7B-9112-F3C3C721DAF0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AC3883E4-36D2-47E4-9809-F94EBFD9C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Ссылки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7628BF30-5139-4798-A9D1-6010DBA7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624" y="1679591"/>
            <a:ext cx="8077200" cy="44958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https://www.nobugsconference.org/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sonix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jinr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php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https://epics-controls.org/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http://www.tango-controls.org/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https://www.python.org/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http://www.nexusformat.org/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http://www.mantidproject.org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9562A-8FE3-4BF6-9416-3EBFE0C4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53F309-C857-4DEB-85FD-508ADE2B4576}" type="datetime1"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10.10.2023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3919-1193-44EF-96A1-617AD533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06EE3-0008-409B-937A-60C347EA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E0E843-9F50-404E-A44D-EF5E70E6ED67}" type="slidenum"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5A7E67C4-B58A-4D51-AB17-5847E8980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077200" cy="804863"/>
          </a:xfrm>
        </p:spPr>
        <p:txBody>
          <a:bodyPr/>
          <a:lstStyle/>
          <a:p>
            <a:pPr algn="ctr"/>
            <a:r>
              <a:rPr lang="ru-RU" altLang="ru-RU" sz="3200" i="1" dirty="0"/>
              <a:t>Состав оборудования спектрометров</a:t>
            </a:r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38FC8F07-224D-4EA8-A336-80AF643E4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584" y="1628800"/>
            <a:ext cx="8077200" cy="4256088"/>
          </a:xfrm>
        </p:spPr>
        <p:txBody>
          <a:bodyPr/>
          <a:lstStyle/>
          <a:p>
            <a:pPr marL="447675" indent="-447675">
              <a:lnSpc>
                <a:spcPct val="90000"/>
              </a:lnSpc>
            </a:pPr>
            <a:r>
              <a:rPr lang="ru-RU" altLang="ru-RU" sz="2400" dirty="0"/>
              <a:t>Канал транспортировки и формирования пучка </a:t>
            </a:r>
            <a:r>
              <a:rPr lang="ru-RU" altLang="ru-RU" sz="2000" dirty="0"/>
              <a:t>(</a:t>
            </a:r>
            <a:r>
              <a:rPr lang="ru-RU" altLang="ru-RU" sz="2000" i="1" dirty="0" err="1"/>
              <a:t>нейтроноводы</a:t>
            </a:r>
            <a:r>
              <a:rPr lang="ru-RU" altLang="ru-RU" sz="2000" i="1" dirty="0"/>
              <a:t>, прерыватели, </a:t>
            </a:r>
            <a:r>
              <a:rPr lang="ru-RU" altLang="ru-RU" sz="2000" i="1" dirty="0" err="1"/>
              <a:t>линзы</a:t>
            </a:r>
            <a:r>
              <a:rPr lang="ru-RU" altLang="ru-RU" sz="2000" dirty="0" err="1"/>
              <a:t>,</a:t>
            </a:r>
            <a:r>
              <a:rPr lang="ru-RU" altLang="ru-RU" sz="2000" i="1" dirty="0" err="1"/>
              <a:t>щели</a:t>
            </a:r>
            <a:r>
              <a:rPr lang="ru-RU" altLang="ru-RU" sz="2000" i="1" dirty="0"/>
              <a:t>, заслонки,</a:t>
            </a:r>
            <a:r>
              <a:rPr lang="ru-RU" altLang="ru-RU" sz="2000" dirty="0"/>
              <a:t> </a:t>
            </a:r>
            <a:r>
              <a:rPr lang="ru-RU" altLang="ru-RU" sz="2000" i="1" dirty="0"/>
              <a:t>коллиматоры)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2400" dirty="0"/>
              <a:t>Узел образца  </a:t>
            </a:r>
            <a:r>
              <a:rPr lang="ru-RU" altLang="ru-RU" sz="2000" dirty="0"/>
              <a:t>(</a:t>
            </a:r>
            <a:r>
              <a:rPr lang="ru-RU" altLang="ru-RU" sz="2000" i="1" dirty="0"/>
              <a:t>гониометры) 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2400" dirty="0"/>
              <a:t>Регистрационная система </a:t>
            </a:r>
            <a:r>
              <a:rPr lang="ru-RU" altLang="ru-RU" sz="2000" i="1" dirty="0"/>
              <a:t>(детекторы, </a:t>
            </a:r>
            <a:r>
              <a:rPr lang="en-US" altLang="ru-RU" sz="2000" i="1" dirty="0"/>
              <a:t>DAQ</a:t>
            </a:r>
            <a:r>
              <a:rPr lang="ru-RU" altLang="ru-RU" sz="2000" i="1" dirty="0"/>
              <a:t> контроллеры)</a:t>
            </a:r>
          </a:p>
          <a:p>
            <a:pPr marL="447675" indent="-447675">
              <a:lnSpc>
                <a:spcPct val="90000"/>
              </a:lnSpc>
            </a:pPr>
            <a:r>
              <a:rPr lang="ru-RU" altLang="ru-RU" sz="2400" dirty="0"/>
              <a:t>Окружение образца </a:t>
            </a:r>
            <a:r>
              <a:rPr lang="ru-RU" altLang="ru-RU" sz="2000" i="1" dirty="0"/>
              <a:t>(рефрижераторы, печки, магниты, н</a:t>
            </a:r>
            <a:r>
              <a:rPr lang="ru-RU" altLang="ru-RU" sz="2000" dirty="0"/>
              <a:t>агрузочные </a:t>
            </a:r>
            <a:r>
              <a:rPr lang="ru-RU" altLang="ru-RU" sz="2000" i="1" dirty="0"/>
              <a:t>машины, камеры давления</a:t>
            </a:r>
            <a:r>
              <a:rPr lang="en-US" altLang="ru-RU" sz="2000" i="1" dirty="0"/>
              <a:t>, </a:t>
            </a:r>
            <a:r>
              <a:rPr lang="ru-RU" altLang="ru-RU" sz="2000" i="1" dirty="0"/>
              <a:t>…)</a:t>
            </a:r>
          </a:p>
          <a:p>
            <a:pPr marL="447675" indent="-447675">
              <a:lnSpc>
                <a:spcPct val="90000"/>
              </a:lnSpc>
            </a:pP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361752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2D7D-D27A-4D89-8775-1D4F4DA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57" y="361007"/>
            <a:ext cx="8077200" cy="914400"/>
          </a:xfrm>
        </p:spPr>
        <p:txBody>
          <a:bodyPr/>
          <a:lstStyle/>
          <a:p>
            <a:r>
              <a:rPr lang="ru-RU" sz="3200" i="1" dirty="0"/>
              <a:t>Спектрометр СКАТ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AE9EE-EFC5-420B-B5CC-A303786F64C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5616" y="1256113"/>
            <a:ext cx="6624736" cy="914400"/>
          </a:xfrm>
        </p:spPr>
        <p:txBody>
          <a:bodyPr/>
          <a:lstStyle/>
          <a:p>
            <a:pPr marL="0" indent="0">
              <a:buNone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Измерения текстуры в образцах из конструкционных материалов, а также геологических и биологических образцах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8108DA-CA73-4E81-89C6-C3D668179E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661" y="2548701"/>
            <a:ext cx="4680520" cy="320608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6BDCB-F96A-4CAA-AC29-0BE57AFD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71BC-3CC1-4182-9820-FE7C4E448267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F1EF-1D4B-48E4-85DB-ECE58D0A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7EA08-4F52-422A-ACE9-B413738F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4E5C-6762-4880-85B2-ED5AAC9C5DF2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8DD38B3-D3D4-407B-8FFE-738EDFDFE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906" y="2492896"/>
            <a:ext cx="3484187" cy="353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eaLnBrk="1" hangingPunct="1">
              <a:lnSpc>
                <a:spcPct val="80000"/>
              </a:lnSpc>
              <a:buNone/>
            </a:pP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Состав</a:t>
            </a:r>
          </a:p>
          <a:p>
            <a:pPr lvl="1" indent="-228600" eaLnBrk="1" hangingPunct="1">
              <a:lnSpc>
                <a:spcPct val="80000"/>
              </a:lnSpc>
              <a:buNone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 детекторов</a:t>
            </a:r>
          </a:p>
          <a:p>
            <a:pPr lvl="1" indent="-228600" eaLnBrk="1" hangingPunct="1">
              <a:lnSpc>
                <a:spcPct val="80000"/>
              </a:lnSpc>
              <a:buNone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гониометр (3  оси )</a:t>
            </a:r>
          </a:p>
          <a:p>
            <a:pPr indent="-285750" eaLnBrk="1" hangingPunct="1">
              <a:lnSpc>
                <a:spcPct val="80000"/>
              </a:lnSpc>
              <a:buNone/>
            </a:pP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Процедура</a:t>
            </a:r>
          </a:p>
          <a:p>
            <a:pPr lvl="1" indent="-228600" eaLnBrk="1" hangingPunct="1">
              <a:lnSpc>
                <a:spcPct val="80000"/>
              </a:lnSpc>
              <a:buNone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72 измерения  после  поворота на 5  град.</a:t>
            </a:r>
          </a:p>
          <a:p>
            <a:pPr indent="-285750" eaLnBrk="1" hangingPunct="1">
              <a:lnSpc>
                <a:spcPct val="80000"/>
              </a:lnSpc>
              <a:buNone/>
            </a:pP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Экспозиция</a:t>
            </a:r>
          </a:p>
          <a:p>
            <a:pPr lvl="1" indent="-228600" eaLnBrk="1" hangingPunct="1">
              <a:lnSpc>
                <a:spcPct val="80000"/>
              </a:lnSpc>
              <a:buNone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 времени  10-20 мин</a:t>
            </a:r>
          </a:p>
          <a:p>
            <a:pPr indent="-285750" eaLnBrk="1" hangingPunct="1">
              <a:lnSpc>
                <a:spcPct val="80000"/>
              </a:lnSpc>
              <a:buNone/>
            </a:pP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Условия</a:t>
            </a:r>
          </a:p>
          <a:p>
            <a:pPr lvl="1" indent="-228600" eaLnBrk="1" hangingPunct="1">
              <a:lnSpc>
                <a:spcPct val="80000"/>
              </a:lnSpc>
              <a:buNone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шибер</a:t>
            </a:r>
          </a:p>
          <a:p>
            <a:pPr lvl="1" indent="-228600" eaLnBrk="1" hangingPunct="1">
              <a:lnSpc>
                <a:spcPct val="80000"/>
              </a:lnSpc>
              <a:buNone/>
            </a:pPr>
            <a:r>
              <a:rPr kumimoji="0" lang="ru-RU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Фазировка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indent="-285750" eaLnBrk="1" hangingPunct="1">
              <a:lnSpc>
                <a:spcPct val="80000"/>
              </a:lnSpc>
              <a:buNone/>
            </a:pP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Общее время эксперимента</a:t>
            </a:r>
          </a:p>
          <a:p>
            <a:pPr indent="-285750" eaLnBrk="1" hangingPunct="1">
              <a:lnSpc>
                <a:spcPct val="80000"/>
              </a:lnSpc>
              <a:buNone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~12-24 час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47388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CB47-6B12-40A7-8E15-7FE0C13F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6511"/>
            <a:ext cx="8077200" cy="914400"/>
          </a:xfrm>
        </p:spPr>
        <p:txBody>
          <a:bodyPr/>
          <a:lstStyle/>
          <a:p>
            <a:r>
              <a:rPr lang="ru-RU" sz="3200" i="1" dirty="0"/>
              <a:t>Спектрометр ЮМО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D160-AA44-4522-9DDC-A80660DDF4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829612"/>
            <a:ext cx="8357525" cy="792088"/>
          </a:xfrm>
        </p:spPr>
        <p:txBody>
          <a:bodyPr/>
          <a:lstStyle/>
          <a:p>
            <a:pPr marL="0" indent="0">
              <a:buNone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 в области полимеров, биологии, материаловедения, физической химии.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C3E8E-0060-4372-8F1C-9CEB8BDD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71BC-3CC1-4182-9820-FE7C4E448267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E1BE-C7B6-4418-8009-C201EA94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2C1AA-6873-4D96-81AF-48DAD71A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4E5C-6762-4880-85B2-ED5AAC9C5DF2}" type="slidenum">
              <a:rPr lang="ru-RU" altLang="ru-RU" smtClean="0"/>
              <a:pPr/>
              <a:t>7</a:t>
            </a:fld>
            <a:endParaRPr lang="ru-RU" altLang="ru-RU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31884C7-DC28-4F07-B090-8BE36296B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099684"/>
            <a:ext cx="3384376" cy="15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400" i="1" dirty="0">
                <a:solidFill>
                  <a:srgbClr val="000000"/>
                </a:solidFill>
                <a:latin typeface="Arial"/>
                <a:cs typeface="Arial"/>
              </a:rPr>
              <a:t>Состав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	4 коллиматора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	2 ванадиевых стандарта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	стол образцов на 20 позиций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	терморегулятор (</a:t>
            </a:r>
            <a:r>
              <a:rPr lang="ru-RU" altLang="ru-RU" sz="1200" dirty="0" err="1">
                <a:solidFill>
                  <a:srgbClr val="000000"/>
                </a:solidFill>
                <a:latin typeface="Arial"/>
                <a:cs typeface="Arial"/>
              </a:rPr>
              <a:t>Lauda</a:t>
            </a: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altLang="ru-RU" sz="1200" dirty="0" err="1">
                <a:solidFill>
                  <a:srgbClr val="000000"/>
                </a:solidFill>
                <a:latin typeface="Arial"/>
                <a:cs typeface="Arial"/>
              </a:rPr>
              <a:t>Eurotherm</a:t>
            </a: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	гониометр (3 оси )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/>
                <a:cs typeface="Arial"/>
              </a:rPr>
              <a:t>	2 кольца по 8 детекторов + 2D ПЧД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E01559-C5D5-4A1A-BF23-335AC4A1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31149"/>
            <a:ext cx="6256147" cy="3262959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45A8C0B2-2280-4CBD-9A87-858EE627E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583" y="4898164"/>
            <a:ext cx="4038600" cy="17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Процедура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Облучение всех образцов в произвольной последовательности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 заданием коллиматоров, позиций детекторов , температуры. Каждое измерение состоит из n-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числа элементарных пар экспозиций (с/без ванадия)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Экспозиция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 времени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неск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мин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Условия (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шибер,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фазировка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температура)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Общее время эксперимента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~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неск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часов</a:t>
            </a:r>
          </a:p>
        </p:txBody>
      </p:sp>
    </p:spTree>
    <p:extLst>
      <p:ext uri="{BB962C8B-B14F-4D97-AF65-F5344CB8AC3E}">
        <p14:creationId xmlns:p14="http://schemas.microsoft.com/office/powerpoint/2010/main" val="31897938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376A-7E01-4F41-8156-CE86477A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6140"/>
            <a:ext cx="8077200" cy="914400"/>
          </a:xfrm>
        </p:spPr>
        <p:txBody>
          <a:bodyPr/>
          <a:lstStyle/>
          <a:p>
            <a:pPr algn="ctr"/>
            <a:r>
              <a:rPr lang="ru-RU" sz="3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Детекторы точечные и ПЧД</a:t>
            </a:r>
            <a:endParaRPr lang="ru-RU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5440-1FA6-4207-A179-64B565BB2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39" y="1866900"/>
            <a:ext cx="8077200" cy="4495800"/>
          </a:xfrm>
        </p:spPr>
        <p:txBody>
          <a:bodyPr/>
          <a:lstStyle/>
          <a:p>
            <a:pPr marL="57150" indent="0">
              <a:buNone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Детекторы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Точечные (линейный массив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N(t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1D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ПЧД  (двумерный массив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t,x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ПЧД (трехмерный массив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t,x,y</a:t>
            </a:r>
            <a:r>
              <a:rPr lang="en-US" sz="1600" dirty="0">
                <a:latin typeface="Times New Roman" panose="02020603050405020304" pitchFamily="18" charset="0"/>
              </a:rPr>
              <a:t>) )</a:t>
            </a:r>
          </a:p>
          <a:p>
            <a:pPr marL="0" indent="0">
              <a:buNone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Данные:</a:t>
            </a:r>
          </a:p>
          <a:p>
            <a:pPr lvl="1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массивы со спектральным распределением интенсивностей (гистограммы)</a:t>
            </a:r>
          </a:p>
          <a:p>
            <a:pPr lvl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Список событий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“event-mode”, “list-mode”)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44472-F0B3-44E8-A132-B23B0053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DC90-8149-4B58-A12B-B6670A44F22C}" type="datetime1">
              <a:rPr lang="ru-RU" altLang="ru-RU" smtClean="0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28BC4-2F9E-430A-8721-5B88B2D9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3365E-A202-4244-842B-7802E52A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D428-9964-4FD7-BEFA-C5D20FC1DEF3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81898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FA6AE-8D02-4359-8604-DB852F45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17CDB-092D-4993-AAAC-EF8AC15CAFB8}" type="datetime1">
              <a:rPr lang="ru-RU" altLang="ru-RU"/>
              <a:pPr/>
              <a:t>10.10.2023</a:t>
            </a:fld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5E97A-A45E-43D8-8017-9AFB620E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Программное обеспечение систем управления спектрометрами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68DEE-A003-460D-810F-776DB585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F645-6436-452B-93AC-2DE9CC730805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B854E5B6-214F-4B49-A7BC-3C7E88D1F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077200" cy="804863"/>
          </a:xfrm>
        </p:spPr>
        <p:txBody>
          <a:bodyPr/>
          <a:lstStyle/>
          <a:p>
            <a:pPr algn="ctr"/>
            <a:r>
              <a:rPr lang="ru-RU" altLang="ru-RU" sz="3200" i="1" dirty="0"/>
              <a:t>Различия спектрометров </a:t>
            </a:r>
            <a:br>
              <a:rPr lang="ru-RU" altLang="ru-RU" sz="4000" i="1" dirty="0"/>
            </a:br>
            <a:r>
              <a:rPr lang="ru-RU" altLang="ru-RU" sz="2000" i="1" dirty="0"/>
              <a:t>с точки зрения задач управления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A866CF5A-00FF-47D7-9C4E-E4C486C72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47675" indent="-447675"/>
            <a:r>
              <a:rPr lang="ru-RU" altLang="ru-RU" dirty="0"/>
              <a:t>Цель исследования </a:t>
            </a:r>
            <a:r>
              <a:rPr lang="en-US" altLang="ru-RU" dirty="0"/>
              <a:t>(-</a:t>
            </a:r>
            <a:r>
              <a:rPr lang="ru-RU" altLang="ru-RU" dirty="0"/>
              <a:t>/+</a:t>
            </a:r>
            <a:r>
              <a:rPr lang="en-US" altLang="ru-RU" dirty="0"/>
              <a:t>)</a:t>
            </a:r>
            <a:endParaRPr lang="ru-RU" altLang="ru-RU" dirty="0"/>
          </a:p>
          <a:p>
            <a:pPr marL="447675" indent="-447675"/>
            <a:r>
              <a:rPr lang="ru-RU" altLang="ru-RU" dirty="0"/>
              <a:t>Состав оборудования</a:t>
            </a:r>
            <a:r>
              <a:rPr lang="en-US" altLang="ru-RU" dirty="0"/>
              <a:t> (+/-)</a:t>
            </a:r>
            <a:endParaRPr lang="ru-RU" altLang="ru-RU" dirty="0"/>
          </a:p>
          <a:p>
            <a:pPr marL="447675" indent="-447675"/>
            <a:r>
              <a:rPr lang="ru-RU" altLang="ru-RU" dirty="0"/>
              <a:t>Методика измерения</a:t>
            </a:r>
            <a:r>
              <a:rPr lang="en-US" altLang="ru-RU" dirty="0"/>
              <a:t> </a:t>
            </a:r>
            <a:r>
              <a:rPr lang="ru-RU" altLang="ru-RU" dirty="0"/>
              <a:t>(+)</a:t>
            </a:r>
          </a:p>
          <a:p>
            <a:pPr marL="447675" indent="-447675"/>
            <a:r>
              <a:rPr lang="ru-RU" altLang="ru-RU" dirty="0"/>
              <a:t>Форматы данных (программы обработки) (+)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build="p"/>
    </p:bldLst>
  </p:timing>
</p:sld>
</file>

<file path=ppt/theme/theme1.xml><?xml version="1.0" encoding="utf-8"?>
<a:theme xmlns:a="http://schemas.openxmlformats.org/drawingml/2006/main" name="06256168">
  <a:themeElements>
    <a:clrScheme name="0625616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625616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625616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25616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25616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06256168</Template>
  <TotalTime>617</TotalTime>
  <Words>2332</Words>
  <Application>Microsoft Office PowerPoint</Application>
  <PresentationFormat>On-screen Show (4:3)</PresentationFormat>
  <Paragraphs>390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Symbol</vt:lpstr>
      <vt:lpstr>Times New Roman</vt:lpstr>
      <vt:lpstr>Trebuchet MS</vt:lpstr>
      <vt:lpstr>Wingdings</vt:lpstr>
      <vt:lpstr>06256168</vt:lpstr>
      <vt:lpstr> Программное обеспечение нейтронных спектрометров  (программное обеспечение систем управления спектрометрами)</vt:lpstr>
      <vt:lpstr>Стратегия разработки программы</vt:lpstr>
      <vt:lpstr>Источники нейтронов и спектрометры</vt:lpstr>
      <vt:lpstr>Спектрометр – «фотоаппарат»?</vt:lpstr>
      <vt:lpstr>Состав оборудования спектрометров</vt:lpstr>
      <vt:lpstr>Спектрометр СКАТ</vt:lpstr>
      <vt:lpstr>Спектрометр ЮМО</vt:lpstr>
      <vt:lpstr>Детекторы точечные и ПЧД</vt:lpstr>
      <vt:lpstr>Различия спектрометров  с точки зрения задач управления</vt:lpstr>
      <vt:lpstr>Требования к современной системе управления (причины)</vt:lpstr>
      <vt:lpstr>Поиски путей унификации</vt:lpstr>
      <vt:lpstr>Архитектуры, получившие наибольшее распространение</vt:lpstr>
      <vt:lpstr> EPICS( Experimental Physics and Industrial Control System)</vt:lpstr>
      <vt:lpstr>Архитектура TACO/TANGO</vt:lpstr>
      <vt:lpstr>Проект ESS, ISIS, PSI</vt:lpstr>
      <vt:lpstr>Характерные черты современных систем</vt:lpstr>
      <vt:lpstr>Использование скрипта</vt:lpstr>
      <vt:lpstr>Сравнение скриптов</vt:lpstr>
      <vt:lpstr>Языки программирования   (попытка классификации) https://habr.com/ru/articles/539784/ </vt:lpstr>
      <vt:lpstr>Язык Python</vt:lpstr>
      <vt:lpstr>Виды пользовательского интерфейса</vt:lpstr>
      <vt:lpstr>Командная строка</vt:lpstr>
      <vt:lpstr>GUI – примеры современных подходов</vt:lpstr>
      <vt:lpstr>PowerPoint Presentation</vt:lpstr>
      <vt:lpstr>GUI: мысли по поводу…</vt:lpstr>
      <vt:lpstr>Web GUI : Подход ILL:  http://nomad.ill.eu</vt:lpstr>
      <vt:lpstr>Унифицированный формат данных Nexus</vt:lpstr>
      <vt:lpstr>The Mantid project</vt:lpstr>
      <vt:lpstr>Программный комплекс Sonix+ (ЛНФ ОИЯИ) https://sonix.jinr.ru/wiki/doku.php?id=ru:index</vt:lpstr>
      <vt:lpstr>Sonix+: cостав и структура</vt:lpstr>
      <vt:lpstr>Sonix+: что необходимо для переноса на новый спектрометр</vt:lpstr>
      <vt:lpstr>Sonix+: Varman – назначение и особености использования</vt:lpstr>
      <vt:lpstr>Sonix+: Python - роль и конкретика</vt:lpstr>
      <vt:lpstr>Sonix+: GUI особенности и реализация</vt:lpstr>
      <vt:lpstr>Sonix+: пример универсального GUI</vt:lpstr>
      <vt:lpstr>WebSonix система удалённого слежения за измерениями </vt:lpstr>
      <vt:lpstr>Журнал</vt:lpstr>
      <vt:lpstr>Центральное хранилище данных</vt:lpstr>
      <vt:lpstr>Текущие работы</vt:lpstr>
      <vt:lpstr>Ссылки</vt:lpstr>
    </vt:vector>
  </TitlesOfParts>
  <Manager/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subject/>
  <dc:creator>kirilov</dc:creator>
  <cp:keywords/>
  <dc:description/>
  <cp:lastModifiedBy>Kirilov</cp:lastModifiedBy>
  <cp:revision>185</cp:revision>
  <dcterms:created xsi:type="dcterms:W3CDTF">2010-11-10T18:26:47Z</dcterms:created>
  <dcterms:modified xsi:type="dcterms:W3CDTF">2023-10-10T06:15:52Z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